
<file path=[Content_Types].xml><?xml version="1.0" encoding="utf-8"?>
<Types xmlns="http://schemas.openxmlformats.org/package/2006/content-types">
  <Default Extension="xml" ContentType="application/xml"/>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5"/>
    <p:restoredTop sz="94636"/>
  </p:normalViewPr>
  <p:slideViewPr>
    <p:cSldViewPr snapToGrid="0" snapToObjects="1">
      <p:cViewPr varScale="1">
        <p:scale>
          <a:sx n="139" d="100"/>
          <a:sy n="139" d="100"/>
        </p:scale>
        <p:origin x="1440"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CCAA15B4-F6DF-DB4D-9826-D81D64E04C5C}" type="datetimeFigureOut">
              <a:rPr lang="es-ES" smtClean="0"/>
              <a:t>18/4/17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48F20CE-5E9D-2F4F-BA4D-4B21B7130151}" type="slidenum">
              <a:rPr lang="es-ES" smtClean="0"/>
              <a:t>‹Nr.›</a:t>
            </a:fld>
            <a:endParaRPr lang="es-ES"/>
          </a:p>
        </p:txBody>
      </p:sp>
    </p:spTree>
    <p:extLst>
      <p:ext uri="{BB962C8B-B14F-4D97-AF65-F5344CB8AC3E}">
        <p14:creationId xmlns:p14="http://schemas.microsoft.com/office/powerpoint/2010/main" val="28138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CCAA15B4-F6DF-DB4D-9826-D81D64E04C5C}" type="datetimeFigureOut">
              <a:rPr lang="es-ES" smtClean="0"/>
              <a:t>18/4/17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48F20CE-5E9D-2F4F-BA4D-4B21B7130151}" type="slidenum">
              <a:rPr lang="es-ES" smtClean="0"/>
              <a:t>‹Nr.›</a:t>
            </a:fld>
            <a:endParaRPr lang="es-ES"/>
          </a:p>
        </p:txBody>
      </p:sp>
    </p:spTree>
    <p:extLst>
      <p:ext uri="{BB962C8B-B14F-4D97-AF65-F5344CB8AC3E}">
        <p14:creationId xmlns:p14="http://schemas.microsoft.com/office/powerpoint/2010/main" val="2706062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CCAA15B4-F6DF-DB4D-9826-D81D64E04C5C}" type="datetimeFigureOut">
              <a:rPr lang="es-ES" smtClean="0"/>
              <a:t>18/4/17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48F20CE-5E9D-2F4F-BA4D-4B21B7130151}" type="slidenum">
              <a:rPr lang="es-ES" smtClean="0"/>
              <a:t>‹Nr.›</a:t>
            </a:fld>
            <a:endParaRPr lang="es-ES"/>
          </a:p>
        </p:txBody>
      </p:sp>
    </p:spTree>
    <p:extLst>
      <p:ext uri="{BB962C8B-B14F-4D97-AF65-F5344CB8AC3E}">
        <p14:creationId xmlns:p14="http://schemas.microsoft.com/office/powerpoint/2010/main" val="1053547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CCAA15B4-F6DF-DB4D-9826-D81D64E04C5C}" type="datetimeFigureOut">
              <a:rPr lang="es-ES" smtClean="0"/>
              <a:t>18/4/17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48F20CE-5E9D-2F4F-BA4D-4B21B7130151}" type="slidenum">
              <a:rPr lang="es-ES" smtClean="0"/>
              <a:t>‹Nr.›</a:t>
            </a:fld>
            <a:endParaRPr lang="es-ES"/>
          </a:p>
        </p:txBody>
      </p:sp>
    </p:spTree>
    <p:extLst>
      <p:ext uri="{BB962C8B-B14F-4D97-AF65-F5344CB8AC3E}">
        <p14:creationId xmlns:p14="http://schemas.microsoft.com/office/powerpoint/2010/main" val="4203903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CCAA15B4-F6DF-DB4D-9826-D81D64E04C5C}" type="datetimeFigureOut">
              <a:rPr lang="es-ES" smtClean="0"/>
              <a:t>18/4/17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48F20CE-5E9D-2F4F-BA4D-4B21B7130151}" type="slidenum">
              <a:rPr lang="es-ES" smtClean="0"/>
              <a:t>‹Nr.›</a:t>
            </a:fld>
            <a:endParaRPr lang="es-ES"/>
          </a:p>
        </p:txBody>
      </p:sp>
    </p:spTree>
    <p:extLst>
      <p:ext uri="{BB962C8B-B14F-4D97-AF65-F5344CB8AC3E}">
        <p14:creationId xmlns:p14="http://schemas.microsoft.com/office/powerpoint/2010/main" val="593738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CCAA15B4-F6DF-DB4D-9826-D81D64E04C5C}" type="datetimeFigureOut">
              <a:rPr lang="es-ES" smtClean="0"/>
              <a:t>18/4/17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48F20CE-5E9D-2F4F-BA4D-4B21B7130151}" type="slidenum">
              <a:rPr lang="es-ES" smtClean="0"/>
              <a:t>‹Nr.›</a:t>
            </a:fld>
            <a:endParaRPr lang="es-ES"/>
          </a:p>
        </p:txBody>
      </p:sp>
    </p:spTree>
    <p:extLst>
      <p:ext uri="{BB962C8B-B14F-4D97-AF65-F5344CB8AC3E}">
        <p14:creationId xmlns:p14="http://schemas.microsoft.com/office/powerpoint/2010/main" val="2837352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CCAA15B4-F6DF-DB4D-9826-D81D64E04C5C}" type="datetimeFigureOut">
              <a:rPr lang="es-ES" smtClean="0"/>
              <a:t>18/4/17</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948F20CE-5E9D-2F4F-BA4D-4B21B7130151}" type="slidenum">
              <a:rPr lang="es-ES" smtClean="0"/>
              <a:t>‹Nr.›</a:t>
            </a:fld>
            <a:endParaRPr lang="es-ES"/>
          </a:p>
        </p:txBody>
      </p:sp>
    </p:spTree>
    <p:extLst>
      <p:ext uri="{BB962C8B-B14F-4D97-AF65-F5344CB8AC3E}">
        <p14:creationId xmlns:p14="http://schemas.microsoft.com/office/powerpoint/2010/main" val="2434556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CCAA15B4-F6DF-DB4D-9826-D81D64E04C5C}" type="datetimeFigureOut">
              <a:rPr lang="es-ES" smtClean="0"/>
              <a:t>18/4/17</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948F20CE-5E9D-2F4F-BA4D-4B21B7130151}" type="slidenum">
              <a:rPr lang="es-ES" smtClean="0"/>
              <a:t>‹Nr.›</a:t>
            </a:fld>
            <a:endParaRPr lang="es-ES"/>
          </a:p>
        </p:txBody>
      </p:sp>
    </p:spTree>
    <p:extLst>
      <p:ext uri="{BB962C8B-B14F-4D97-AF65-F5344CB8AC3E}">
        <p14:creationId xmlns:p14="http://schemas.microsoft.com/office/powerpoint/2010/main" val="4050232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CAA15B4-F6DF-DB4D-9826-D81D64E04C5C}" type="datetimeFigureOut">
              <a:rPr lang="es-ES" smtClean="0"/>
              <a:t>18/4/17</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948F20CE-5E9D-2F4F-BA4D-4B21B7130151}" type="slidenum">
              <a:rPr lang="es-ES" smtClean="0"/>
              <a:t>‹Nr.›</a:t>
            </a:fld>
            <a:endParaRPr lang="es-ES"/>
          </a:p>
        </p:txBody>
      </p:sp>
    </p:spTree>
    <p:extLst>
      <p:ext uri="{BB962C8B-B14F-4D97-AF65-F5344CB8AC3E}">
        <p14:creationId xmlns:p14="http://schemas.microsoft.com/office/powerpoint/2010/main" val="837081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CCAA15B4-F6DF-DB4D-9826-D81D64E04C5C}" type="datetimeFigureOut">
              <a:rPr lang="es-ES" smtClean="0"/>
              <a:t>18/4/17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48F20CE-5E9D-2F4F-BA4D-4B21B7130151}" type="slidenum">
              <a:rPr lang="es-ES" smtClean="0"/>
              <a:t>‹Nr.›</a:t>
            </a:fld>
            <a:endParaRPr lang="es-ES"/>
          </a:p>
        </p:txBody>
      </p:sp>
    </p:spTree>
    <p:extLst>
      <p:ext uri="{BB962C8B-B14F-4D97-AF65-F5344CB8AC3E}">
        <p14:creationId xmlns:p14="http://schemas.microsoft.com/office/powerpoint/2010/main" val="2595231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CCAA15B4-F6DF-DB4D-9826-D81D64E04C5C}" type="datetimeFigureOut">
              <a:rPr lang="es-ES" smtClean="0"/>
              <a:t>18/4/17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48F20CE-5E9D-2F4F-BA4D-4B21B7130151}" type="slidenum">
              <a:rPr lang="es-ES" smtClean="0"/>
              <a:t>‹Nr.›</a:t>
            </a:fld>
            <a:endParaRPr lang="es-ES"/>
          </a:p>
        </p:txBody>
      </p:sp>
    </p:spTree>
    <p:extLst>
      <p:ext uri="{BB962C8B-B14F-4D97-AF65-F5344CB8AC3E}">
        <p14:creationId xmlns:p14="http://schemas.microsoft.com/office/powerpoint/2010/main" val="4287955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A15B4-F6DF-DB4D-9826-D81D64E04C5C}" type="datetimeFigureOut">
              <a:rPr lang="es-ES" smtClean="0"/>
              <a:t>18/4/17</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8F20CE-5E9D-2F4F-BA4D-4B21B7130151}" type="slidenum">
              <a:rPr lang="es-ES" smtClean="0"/>
              <a:t>‹Nr.›</a:t>
            </a:fld>
            <a:endParaRPr lang="es-ES"/>
          </a:p>
        </p:txBody>
      </p:sp>
    </p:spTree>
    <p:extLst>
      <p:ext uri="{BB962C8B-B14F-4D97-AF65-F5344CB8AC3E}">
        <p14:creationId xmlns:p14="http://schemas.microsoft.com/office/powerpoint/2010/main" val="1155651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6074445" y="5581892"/>
            <a:ext cx="2875106" cy="369332"/>
          </a:xfrm>
          <a:prstGeom prst="rect">
            <a:avLst/>
          </a:prstGeom>
          <a:noFill/>
        </p:spPr>
        <p:txBody>
          <a:bodyPr wrap="square" rtlCol="0">
            <a:spAutoFit/>
          </a:bodyPr>
          <a:lstStyle/>
          <a:p>
            <a:r>
              <a:rPr lang="es-ES" i="1" dirty="0" smtClean="0">
                <a:latin typeface="Adobe Garamond Pro"/>
                <a:cs typeface="Adobe Garamond Pro"/>
              </a:rPr>
              <a:t>Juan Antonio Vives </a:t>
            </a:r>
            <a:r>
              <a:rPr lang="es-ES" i="1" dirty="0" err="1" smtClean="0">
                <a:latin typeface="Adobe Garamond Pro"/>
                <a:cs typeface="Adobe Garamond Pro"/>
              </a:rPr>
              <a:t>Aguilella</a:t>
            </a:r>
            <a:endParaRPr lang="es-ES" i="1" dirty="0">
              <a:latin typeface="Adobe Garamond Pro"/>
              <a:cs typeface="Adobe Garamond Pro"/>
            </a:endParaRPr>
          </a:p>
        </p:txBody>
      </p:sp>
    </p:spTree>
    <p:extLst>
      <p:ext uri="{BB962C8B-B14F-4D97-AF65-F5344CB8AC3E}">
        <p14:creationId xmlns:p14="http://schemas.microsoft.com/office/powerpoint/2010/main" val="30391402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031954" y="971560"/>
            <a:ext cx="7316334" cy="2474113"/>
          </a:xfrm>
        </p:spPr>
        <p:txBody>
          <a:bodyPr>
            <a:noAutofit/>
          </a:bodyPr>
          <a:lstStyle/>
          <a:p>
            <a:pPr algn="just"/>
            <a:r>
              <a:rPr lang="es-ES" sz="1800" dirty="0">
                <a:solidFill>
                  <a:srgbClr val="000000"/>
                </a:solidFill>
                <a:latin typeface="Adobe Garamond Pro"/>
                <a:ea typeface="Adobe Garamond Pro"/>
                <a:cs typeface="Adobe Garamond Pro"/>
              </a:rPr>
              <a:t>También se distinguió Madre Josefa por su </a:t>
            </a:r>
            <a:r>
              <a:rPr lang="es-ES" sz="1800" i="1" dirty="0">
                <a:solidFill>
                  <a:srgbClr val="000000"/>
                </a:solidFill>
                <a:latin typeface="Adobe Garamond Pro"/>
                <a:ea typeface="Adobe Garamond Pro"/>
                <a:cs typeface="Adobe Garamond Pro"/>
              </a:rPr>
              <a:t>cariño maternal</a:t>
            </a:r>
            <a:r>
              <a:rPr lang="es-ES" sz="1800" dirty="0">
                <a:solidFill>
                  <a:srgbClr val="000000"/>
                </a:solidFill>
                <a:latin typeface="Adobe Garamond Pro"/>
                <a:ea typeface="Adobe Garamond Pro"/>
                <a:cs typeface="Adobe Garamond Pro"/>
              </a:rPr>
              <a:t> hacia las hermanas:</a:t>
            </a:r>
          </a:p>
          <a:p>
            <a:pPr algn="just"/>
            <a:r>
              <a:rPr lang="es-ES" sz="1800" dirty="0">
                <a:solidFill>
                  <a:srgbClr val="000000"/>
                </a:solidFill>
                <a:latin typeface="Adobe Garamond Pro"/>
                <a:ea typeface="Adobe Garamond Pro"/>
                <a:cs typeface="Adobe Garamond Pro"/>
              </a:rPr>
              <a:t>¡</a:t>
            </a:r>
            <a:r>
              <a:rPr lang="es-ES" sz="1800" i="1" dirty="0">
                <a:solidFill>
                  <a:srgbClr val="000000"/>
                </a:solidFill>
                <a:latin typeface="Adobe Garamond Pro"/>
                <a:ea typeface="Adobe Garamond Pro"/>
                <a:cs typeface="Adobe Garamond Pro"/>
              </a:rPr>
              <a:t>Ni casi yo sabía lo que os amaba</a:t>
            </a:r>
            <a:r>
              <a:rPr lang="es-ES" sz="1800" dirty="0">
                <a:solidFill>
                  <a:srgbClr val="000000"/>
                </a:solidFill>
                <a:latin typeface="Adobe Garamond Pro"/>
                <a:ea typeface="Adobe Garamond Pro"/>
                <a:cs typeface="Adobe Garamond Pro"/>
              </a:rPr>
              <a:t>! Exclama ella cuando la Congregación ya tenía algunos años de andadura.</a:t>
            </a:r>
          </a:p>
          <a:p>
            <a:pPr algn="just"/>
            <a:r>
              <a:rPr lang="es-ES" sz="1800" b="1" dirty="0">
                <a:solidFill>
                  <a:srgbClr val="000000"/>
                </a:solidFill>
                <a:latin typeface="Adobe Garamond Pro"/>
                <a:ea typeface="Adobe Garamond Pro"/>
                <a:cs typeface="Adobe Garamond Pro"/>
              </a:rPr>
              <a:t>Y sus hermanas manifestaron al respecto:</a:t>
            </a:r>
          </a:p>
          <a:p>
            <a:pPr algn="just"/>
            <a:r>
              <a:rPr lang="es-ES" sz="1800" dirty="0" smtClean="0">
                <a:solidFill>
                  <a:srgbClr val="000000"/>
                </a:solidFill>
                <a:latin typeface="Adobe Garamond Pro"/>
                <a:ea typeface="Adobe Garamond Pro"/>
                <a:cs typeface="Adobe Garamond Pro"/>
              </a:rPr>
              <a:t>• Nos </a:t>
            </a:r>
            <a:r>
              <a:rPr lang="es-ES" sz="1800" dirty="0">
                <a:solidFill>
                  <a:srgbClr val="000000"/>
                </a:solidFill>
                <a:latin typeface="Adobe Garamond Pro"/>
                <a:ea typeface="Adobe Garamond Pro"/>
                <a:cs typeface="Adobe Garamond Pro"/>
              </a:rPr>
              <a:t>amaba con </a:t>
            </a:r>
            <a:r>
              <a:rPr lang="es-ES" sz="1800" i="1" dirty="0">
                <a:solidFill>
                  <a:srgbClr val="000000"/>
                </a:solidFill>
                <a:latin typeface="Adobe Garamond Pro"/>
                <a:ea typeface="Adobe Garamond Pro"/>
                <a:cs typeface="Adobe Garamond Pro"/>
              </a:rPr>
              <a:t>amor de madre</a:t>
            </a:r>
            <a:r>
              <a:rPr lang="es-ES" sz="1800" dirty="0">
                <a:solidFill>
                  <a:srgbClr val="000000"/>
                </a:solidFill>
                <a:latin typeface="Adobe Garamond Pro"/>
                <a:ea typeface="Adobe Garamond Pro"/>
                <a:cs typeface="Adobe Garamond Pro"/>
              </a:rPr>
              <a:t> y más que con las palabras, </a:t>
            </a:r>
            <a:r>
              <a:rPr lang="es-ES" sz="1800" i="1" dirty="0">
                <a:solidFill>
                  <a:srgbClr val="000000"/>
                </a:solidFill>
                <a:latin typeface="Adobe Garamond Pro"/>
                <a:ea typeface="Adobe Garamond Pro"/>
                <a:cs typeface="Adobe Garamond Pro"/>
              </a:rPr>
              <a:t>convencía con los hechos</a:t>
            </a:r>
            <a:r>
              <a:rPr lang="es-ES" sz="1800" dirty="0">
                <a:solidFill>
                  <a:srgbClr val="000000"/>
                </a:solidFill>
                <a:latin typeface="Adobe Garamond Pro"/>
                <a:ea typeface="Adobe Garamond Pro"/>
                <a:cs typeface="Adobe Garamond Pro"/>
              </a:rPr>
              <a:t>… Su </a:t>
            </a:r>
            <a:r>
              <a:rPr lang="es-ES" sz="1800" i="1" dirty="0">
                <a:solidFill>
                  <a:srgbClr val="000000"/>
                </a:solidFill>
                <a:latin typeface="Adobe Garamond Pro"/>
                <a:ea typeface="Adobe Garamond Pro"/>
                <a:cs typeface="Adobe Garamond Pro"/>
              </a:rPr>
              <a:t>trato</a:t>
            </a:r>
            <a:r>
              <a:rPr lang="es-ES" sz="1800" dirty="0">
                <a:solidFill>
                  <a:srgbClr val="000000"/>
                </a:solidFill>
                <a:latin typeface="Adobe Garamond Pro"/>
                <a:ea typeface="Adobe Garamond Pro"/>
                <a:cs typeface="Adobe Garamond Pro"/>
              </a:rPr>
              <a:t> fue siempre </a:t>
            </a:r>
            <a:r>
              <a:rPr lang="es-ES" sz="1800" i="1" dirty="0">
                <a:solidFill>
                  <a:srgbClr val="000000"/>
                </a:solidFill>
                <a:latin typeface="Adobe Garamond Pro"/>
                <a:ea typeface="Adobe Garamond Pro"/>
                <a:cs typeface="Adobe Garamond Pro"/>
              </a:rPr>
              <a:t>cariñoso, maternal, justo y ecuánime</a:t>
            </a:r>
            <a:r>
              <a:rPr lang="es-ES" sz="1800" dirty="0">
                <a:solidFill>
                  <a:srgbClr val="000000"/>
                </a:solidFill>
                <a:latin typeface="Adobe Garamond Pro"/>
                <a:ea typeface="Adobe Garamond Pro"/>
                <a:cs typeface="Adobe Garamond Pro"/>
              </a:rPr>
              <a:t>. </a:t>
            </a:r>
            <a:r>
              <a:rPr lang="es-ES" sz="1800" i="1" dirty="0">
                <a:solidFill>
                  <a:srgbClr val="000000"/>
                </a:solidFill>
                <a:latin typeface="Adobe Garamond Pro"/>
                <a:ea typeface="Adobe Garamond Pro"/>
                <a:cs typeface="Adobe Garamond Pro"/>
              </a:rPr>
              <a:t>Sabía valorar lo positivo de cada una y estimulaba para superar lo negativo</a:t>
            </a:r>
            <a:r>
              <a:rPr lang="es-ES" sz="1800" dirty="0">
                <a:solidFill>
                  <a:srgbClr val="000000"/>
                </a:solidFill>
                <a:latin typeface="Adobe Garamond Pro"/>
                <a:ea typeface="Adobe Garamond Pro"/>
                <a:cs typeface="Adobe Garamond Pro"/>
              </a:rPr>
              <a:t>. Corregía sin ofender y en el momento oportuno.</a:t>
            </a:r>
          </a:p>
          <a:p>
            <a:pPr algn="just"/>
            <a:r>
              <a:rPr lang="es-ES" sz="1800" dirty="0" smtClean="0">
                <a:solidFill>
                  <a:srgbClr val="000000"/>
                </a:solidFill>
                <a:latin typeface="Adobe Garamond Pro"/>
                <a:ea typeface="Adobe Garamond Pro"/>
                <a:cs typeface="Adobe Garamond Pro"/>
              </a:rPr>
              <a:t>• Tenía </a:t>
            </a:r>
            <a:r>
              <a:rPr lang="es-ES" sz="1800" dirty="0">
                <a:solidFill>
                  <a:srgbClr val="000000"/>
                </a:solidFill>
                <a:latin typeface="Adobe Garamond Pro"/>
                <a:ea typeface="Adobe Garamond Pro"/>
                <a:cs typeface="Adobe Garamond Pro"/>
              </a:rPr>
              <a:t>como unos rayos X, con los que sabía ver el interior de cada hermana. Adivinaba lo que le pasaba y le daba el remedio que necesitaba, sin decirle nada.</a:t>
            </a:r>
          </a:p>
          <a:p>
            <a:pPr algn="just"/>
            <a:r>
              <a:rPr lang="es-ES" sz="1800" dirty="0" smtClean="0">
                <a:solidFill>
                  <a:srgbClr val="000000"/>
                </a:solidFill>
                <a:latin typeface="Adobe Garamond Pro"/>
                <a:ea typeface="Adobe Garamond Pro"/>
                <a:cs typeface="Adobe Garamond Pro"/>
              </a:rPr>
              <a:t>• A </a:t>
            </a:r>
            <a:r>
              <a:rPr lang="es-ES" sz="1800" dirty="0">
                <a:solidFill>
                  <a:srgbClr val="000000"/>
                </a:solidFill>
                <a:latin typeface="Adobe Garamond Pro"/>
                <a:ea typeface="Adobe Garamond Pro"/>
                <a:cs typeface="Adobe Garamond Pro"/>
              </a:rPr>
              <a:t>cada una sabía tratarla según sus capacidades. Yo un día le dije: “</a:t>
            </a:r>
            <a:r>
              <a:rPr lang="es-ES" sz="1800" i="1" dirty="0">
                <a:solidFill>
                  <a:srgbClr val="000000"/>
                </a:solidFill>
                <a:latin typeface="Adobe Garamond Pro"/>
                <a:ea typeface="Adobe Garamond Pro"/>
                <a:cs typeface="Adobe Garamond Pro"/>
              </a:rPr>
              <a:t>Madre, ¿por qué a unas las trata con más suavidad que a otras?</a:t>
            </a:r>
            <a:r>
              <a:rPr lang="es-ES" sz="1800" dirty="0">
                <a:solidFill>
                  <a:srgbClr val="000000"/>
                </a:solidFill>
                <a:latin typeface="Adobe Garamond Pro"/>
                <a:ea typeface="Adobe Garamond Pro"/>
                <a:cs typeface="Adobe Garamond Pro"/>
              </a:rPr>
              <a:t> Y me contestó: “</a:t>
            </a:r>
            <a:r>
              <a:rPr lang="es-ES" sz="1800" i="1" dirty="0">
                <a:solidFill>
                  <a:srgbClr val="000000"/>
                </a:solidFill>
                <a:latin typeface="Adobe Garamond Pro"/>
                <a:ea typeface="Adobe Garamond Pro"/>
                <a:cs typeface="Adobe Garamond Pro"/>
              </a:rPr>
              <a:t>Porque unas son como un lienzo que hay que pintar y otras, como mármol que hay que esculpir</a:t>
            </a:r>
            <a:r>
              <a:rPr lang="es-ES" sz="1800" dirty="0">
                <a:solidFill>
                  <a:srgbClr val="000000"/>
                </a:solidFill>
                <a:latin typeface="Adobe Garamond Pro"/>
                <a:ea typeface="Adobe Garamond Pro"/>
                <a:cs typeface="Adobe Garamond Pro"/>
              </a:rPr>
              <a:t>”.</a:t>
            </a:r>
          </a:p>
          <a:p>
            <a:pPr algn="just"/>
            <a:r>
              <a:rPr lang="es-ES" sz="1800" dirty="0" smtClean="0">
                <a:solidFill>
                  <a:srgbClr val="000000"/>
                </a:solidFill>
                <a:latin typeface="Adobe Garamond Pro"/>
                <a:ea typeface="Adobe Garamond Pro"/>
                <a:cs typeface="Adobe Garamond Pro"/>
              </a:rPr>
              <a:t>• Ella </a:t>
            </a:r>
            <a:r>
              <a:rPr lang="es-ES" sz="1800" dirty="0">
                <a:solidFill>
                  <a:srgbClr val="000000"/>
                </a:solidFill>
                <a:latin typeface="Adobe Garamond Pro"/>
                <a:ea typeface="Adobe Garamond Pro"/>
                <a:cs typeface="Adobe Garamond Pro"/>
              </a:rPr>
              <a:t>no sólo daba, </a:t>
            </a:r>
            <a:r>
              <a:rPr lang="es-ES" sz="1800" i="1" dirty="0">
                <a:solidFill>
                  <a:srgbClr val="000000"/>
                </a:solidFill>
                <a:latin typeface="Adobe Garamond Pro"/>
                <a:ea typeface="Adobe Garamond Pro"/>
                <a:cs typeface="Adobe Garamond Pro"/>
              </a:rPr>
              <a:t>se daba</a:t>
            </a:r>
            <a:r>
              <a:rPr lang="es-ES" sz="1800" dirty="0">
                <a:solidFill>
                  <a:srgbClr val="000000"/>
                </a:solidFill>
                <a:latin typeface="Adobe Garamond Pro"/>
                <a:ea typeface="Adobe Garamond Pro"/>
                <a:cs typeface="Adobe Garamond Pro"/>
              </a:rPr>
              <a:t>. Se sentía </a:t>
            </a:r>
            <a:r>
              <a:rPr lang="es-ES" sz="1800" i="1" dirty="0">
                <a:solidFill>
                  <a:srgbClr val="000000"/>
                </a:solidFill>
                <a:latin typeface="Adobe Garamond Pro"/>
                <a:ea typeface="Adobe Garamond Pro"/>
                <a:cs typeface="Adobe Garamond Pro"/>
              </a:rPr>
              <a:t>feliz en la pobreza</a:t>
            </a:r>
            <a:r>
              <a:rPr lang="es-ES" sz="1800" dirty="0">
                <a:solidFill>
                  <a:srgbClr val="000000"/>
                </a:solidFill>
                <a:latin typeface="Adobe Garamond Pro"/>
                <a:ea typeface="Adobe Garamond Pro"/>
                <a:cs typeface="Adobe Garamond Pro"/>
              </a:rPr>
              <a:t>… Y convencida de que el alma humilde es el encanto de Dios y de que el Señor no quiere servirse de los grandes talentos, si no van acompañados de verdadera </a:t>
            </a:r>
            <a:r>
              <a:rPr lang="es-ES" sz="1800" i="1" dirty="0">
                <a:solidFill>
                  <a:srgbClr val="000000"/>
                </a:solidFill>
                <a:latin typeface="Adobe Garamond Pro"/>
                <a:ea typeface="Adobe Garamond Pro"/>
                <a:cs typeface="Adobe Garamond Pro"/>
              </a:rPr>
              <a:t>humildad</a:t>
            </a:r>
            <a:r>
              <a:rPr lang="es-ES" sz="1800" dirty="0">
                <a:solidFill>
                  <a:srgbClr val="000000"/>
                </a:solidFill>
                <a:latin typeface="Adobe Garamond Pro"/>
                <a:ea typeface="Adobe Garamond Pro"/>
                <a:cs typeface="Adobe Garamond Pro"/>
              </a:rPr>
              <a:t>, solía repetir que </a:t>
            </a:r>
            <a:r>
              <a:rPr lang="es-ES" sz="1800" i="1" dirty="0">
                <a:solidFill>
                  <a:srgbClr val="000000"/>
                </a:solidFill>
                <a:latin typeface="Adobe Garamond Pro"/>
                <a:ea typeface="Adobe Garamond Pro"/>
                <a:cs typeface="Adobe Garamond Pro"/>
              </a:rPr>
              <a:t>la sabiduría no está en decir palabras rebuscadas, sino en hacerse entender por todos con sencillez</a:t>
            </a:r>
            <a:r>
              <a:rPr lang="es-ES" sz="1800" dirty="0">
                <a:solidFill>
                  <a:srgbClr val="000000"/>
                </a:solidFill>
                <a:latin typeface="Adobe Garamond Pro"/>
                <a:ea typeface="Adobe Garamond Pro"/>
                <a:cs typeface="Adobe Garamond Pro"/>
              </a:rPr>
              <a:t>.</a:t>
            </a:r>
            <a:endParaRPr lang="es-ES" sz="1800" dirty="0"/>
          </a:p>
        </p:txBody>
      </p:sp>
      <p:sp>
        <p:nvSpPr>
          <p:cNvPr id="4" name="CuadroTexto 3"/>
          <p:cNvSpPr txBox="1"/>
          <p:nvPr/>
        </p:nvSpPr>
        <p:spPr>
          <a:xfrm>
            <a:off x="1624283" y="6398996"/>
            <a:ext cx="8760248" cy="369332"/>
          </a:xfrm>
          <a:prstGeom prst="rect">
            <a:avLst/>
          </a:prstGeom>
          <a:noFill/>
        </p:spPr>
        <p:txBody>
          <a:bodyPr wrap="none" rtlCol="0">
            <a:spAutoFit/>
          </a:bodyPr>
          <a:lstStyle/>
          <a:p>
            <a:r>
              <a:rPr lang="es-ES" i="1" dirty="0" smtClean="0">
                <a:latin typeface="Adobe Garamond Pro"/>
                <a:cs typeface="Adobe Garamond Pro"/>
              </a:rPr>
              <a:t>Juan Antonio Vives </a:t>
            </a:r>
            <a:r>
              <a:rPr lang="es-ES" i="1" dirty="0" err="1" smtClean="0">
                <a:latin typeface="Adobe Garamond Pro"/>
                <a:cs typeface="Adobe Garamond Pro"/>
              </a:rPr>
              <a:t>Aguilella</a:t>
            </a:r>
            <a:endParaRPr lang="es-ES" i="1" dirty="0">
              <a:latin typeface="Adobe Garamond Pro"/>
              <a:cs typeface="Adobe Garamond Pro"/>
            </a:endParaRPr>
          </a:p>
        </p:txBody>
      </p:sp>
    </p:spTree>
    <p:extLst>
      <p:ext uri="{BB962C8B-B14F-4D97-AF65-F5344CB8AC3E}">
        <p14:creationId xmlns:p14="http://schemas.microsoft.com/office/powerpoint/2010/main" val="229198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72305" y="1016405"/>
            <a:ext cx="5584217" cy="5225077"/>
          </a:xfrm>
        </p:spPr>
        <p:txBody>
          <a:bodyPr>
            <a:normAutofit fontScale="62500" lnSpcReduction="20000"/>
          </a:bodyPr>
          <a:lstStyle/>
          <a:p>
            <a:pPr algn="just"/>
            <a:r>
              <a:rPr lang="es-ES" dirty="0">
                <a:solidFill>
                  <a:srgbClr val="000000"/>
                </a:solidFill>
                <a:latin typeface="Adobe Garamond Pro"/>
                <a:ea typeface="Adobe Garamond Pro"/>
                <a:cs typeface="Adobe Garamond Pro"/>
              </a:rPr>
              <a:t>Otro distintivo esencial en Madre Josefa fue su </a:t>
            </a:r>
            <a:r>
              <a:rPr lang="es-ES" i="1" dirty="0">
                <a:solidFill>
                  <a:srgbClr val="000000"/>
                </a:solidFill>
                <a:latin typeface="Adobe Garamond Pro"/>
                <a:ea typeface="Adobe Garamond Pro"/>
                <a:cs typeface="Adobe Garamond Pro"/>
              </a:rPr>
              <a:t>amor por los niños</a:t>
            </a:r>
            <a:r>
              <a:rPr lang="es-ES" dirty="0">
                <a:solidFill>
                  <a:srgbClr val="000000"/>
                </a:solidFill>
                <a:latin typeface="Adobe Garamond Pro"/>
                <a:ea typeface="Adobe Garamond Pro"/>
                <a:cs typeface="Adobe Garamond Pro"/>
              </a:rPr>
              <a:t>:</a:t>
            </a:r>
          </a:p>
          <a:p>
            <a:pPr algn="just"/>
            <a:r>
              <a:rPr lang="es-ES" dirty="0">
                <a:solidFill>
                  <a:srgbClr val="000000"/>
                </a:solidFill>
                <a:latin typeface="Adobe Garamond Pro"/>
                <a:ea typeface="Adobe Garamond Pro"/>
                <a:cs typeface="Adobe Garamond Pro"/>
              </a:rPr>
              <a:t>¡</a:t>
            </a:r>
            <a:r>
              <a:rPr lang="es-ES" i="1" dirty="0">
                <a:solidFill>
                  <a:srgbClr val="000000"/>
                </a:solidFill>
                <a:latin typeface="Adobe Garamond Pro"/>
                <a:ea typeface="Adobe Garamond Pro"/>
                <a:cs typeface="Adobe Garamond Pro"/>
              </a:rPr>
              <a:t>Jesús y los niños</a:t>
            </a:r>
            <a:r>
              <a:rPr lang="es-ES" dirty="0">
                <a:solidFill>
                  <a:srgbClr val="000000"/>
                </a:solidFill>
                <a:latin typeface="Adobe Garamond Pro"/>
                <a:ea typeface="Adobe Garamond Pro"/>
                <a:cs typeface="Adobe Garamond Pro"/>
              </a:rPr>
              <a:t> –solía repetir– </a:t>
            </a:r>
            <a:r>
              <a:rPr lang="es-ES" i="1" dirty="0">
                <a:solidFill>
                  <a:srgbClr val="000000"/>
                </a:solidFill>
                <a:latin typeface="Adobe Garamond Pro"/>
                <a:ea typeface="Adobe Garamond Pro"/>
                <a:cs typeface="Adobe Garamond Pro"/>
              </a:rPr>
              <a:t>son mis amores</a:t>
            </a:r>
            <a:r>
              <a:rPr lang="es-ES" dirty="0">
                <a:solidFill>
                  <a:srgbClr val="000000"/>
                </a:solidFill>
                <a:latin typeface="Adobe Garamond Pro"/>
                <a:ea typeface="Adobe Garamond Pro"/>
                <a:cs typeface="Adobe Garamond Pro"/>
              </a:rPr>
              <a:t>!</a:t>
            </a:r>
          </a:p>
          <a:p>
            <a:pPr algn="just"/>
            <a:r>
              <a:rPr lang="es-ES" dirty="0">
                <a:solidFill>
                  <a:srgbClr val="000000"/>
                </a:solidFill>
                <a:latin typeface="Adobe Garamond Pro"/>
                <a:ea typeface="Adobe Garamond Pro"/>
                <a:cs typeface="Adobe Garamond Pro"/>
              </a:rPr>
              <a:t>Y añadía: </a:t>
            </a:r>
            <a:r>
              <a:rPr lang="es-ES" i="1" dirty="0">
                <a:solidFill>
                  <a:srgbClr val="000000"/>
                </a:solidFill>
                <a:latin typeface="Adobe Garamond Pro"/>
                <a:ea typeface="Adobe Garamond Pro"/>
                <a:cs typeface="Adobe Garamond Pro"/>
              </a:rPr>
              <a:t>Los niños me llevan a Dios y Dios me lleva a los niños… No hay sabios más grandes que los niños. Yo por los niños, </a:t>
            </a:r>
            <a:r>
              <a:rPr lang="es-ES" i="1" dirty="0" smtClean="0">
                <a:solidFill>
                  <a:srgbClr val="000000"/>
                </a:solidFill>
                <a:latin typeface="Adobe Garamond Pro"/>
                <a:ea typeface="Adobe Garamond Pro"/>
                <a:cs typeface="Adobe Garamond Pro"/>
              </a:rPr>
              <a:t>lo </a:t>
            </a:r>
            <a:r>
              <a:rPr lang="es-ES" i="1" dirty="0">
                <a:solidFill>
                  <a:srgbClr val="000000"/>
                </a:solidFill>
                <a:latin typeface="Adobe Garamond Pro"/>
                <a:ea typeface="Adobe Garamond Pro"/>
                <a:cs typeface="Adobe Garamond Pro"/>
              </a:rPr>
              <a:t>doy todo</a:t>
            </a:r>
            <a:r>
              <a:rPr lang="es-ES" i="1" dirty="0" smtClean="0">
                <a:solidFill>
                  <a:srgbClr val="000000"/>
                </a:solidFill>
                <a:latin typeface="Adobe Garamond Pro"/>
                <a:ea typeface="Adobe Garamond Pro"/>
                <a:cs typeface="Adobe Garamond Pro"/>
              </a:rPr>
              <a:t>.</a:t>
            </a:r>
          </a:p>
          <a:p>
            <a:pPr algn="just"/>
            <a:endParaRPr lang="es-ES" i="1" dirty="0">
              <a:solidFill>
                <a:srgbClr val="000000"/>
              </a:solidFill>
              <a:latin typeface="Adobe Garamond Pro"/>
              <a:ea typeface="Adobe Garamond Pro"/>
              <a:cs typeface="Adobe Garamond Pro"/>
            </a:endParaRPr>
          </a:p>
          <a:p>
            <a:pPr algn="just"/>
            <a:r>
              <a:rPr lang="es-ES" dirty="0" smtClean="0">
                <a:solidFill>
                  <a:srgbClr val="000000"/>
                </a:solidFill>
                <a:latin typeface="Adobe Garamond Pro"/>
                <a:ea typeface="Adobe Garamond Pro"/>
                <a:cs typeface="Adobe Garamond Pro"/>
              </a:rPr>
              <a:t>• Trabajad </a:t>
            </a:r>
            <a:r>
              <a:rPr lang="es-ES" dirty="0">
                <a:solidFill>
                  <a:srgbClr val="000000"/>
                </a:solidFill>
                <a:latin typeface="Adobe Garamond Pro"/>
                <a:ea typeface="Adobe Garamond Pro"/>
                <a:cs typeface="Adobe Garamond Pro"/>
              </a:rPr>
              <a:t>con mucho celo con los niños, que es mucho lo que se consigue. Mirad siempre en el niño a un santo si lo sabemos formar</a:t>
            </a:r>
            <a:r>
              <a:rPr lang="es-ES" dirty="0" smtClean="0">
                <a:solidFill>
                  <a:srgbClr val="000000"/>
                </a:solidFill>
                <a:latin typeface="Adobe Garamond Pro"/>
                <a:ea typeface="Adobe Garamond Pro"/>
                <a:cs typeface="Adobe Garamond Pro"/>
              </a:rPr>
              <a:t>.</a:t>
            </a:r>
          </a:p>
          <a:p>
            <a:pPr algn="just"/>
            <a:endParaRPr lang="es-ES" dirty="0">
              <a:solidFill>
                <a:srgbClr val="000000"/>
              </a:solidFill>
              <a:latin typeface="Adobe Garamond Pro"/>
              <a:ea typeface="Adobe Garamond Pro"/>
              <a:cs typeface="Adobe Garamond Pro"/>
            </a:endParaRPr>
          </a:p>
          <a:p>
            <a:pPr algn="just"/>
            <a:r>
              <a:rPr lang="es-ES" dirty="0" smtClean="0">
                <a:solidFill>
                  <a:srgbClr val="000000"/>
                </a:solidFill>
                <a:latin typeface="Adobe Garamond Pro"/>
                <a:ea typeface="Adobe Garamond Pro"/>
                <a:cs typeface="Adobe Garamond Pro"/>
              </a:rPr>
              <a:t>• Para </a:t>
            </a:r>
            <a:r>
              <a:rPr lang="es-ES" dirty="0">
                <a:solidFill>
                  <a:srgbClr val="000000"/>
                </a:solidFill>
                <a:latin typeface="Adobe Garamond Pro"/>
                <a:ea typeface="Adobe Garamond Pro"/>
                <a:cs typeface="Adobe Garamond Pro"/>
              </a:rPr>
              <a:t>completar el fin de la enseñanza del Catecismo, que es “</a:t>
            </a:r>
            <a:r>
              <a:rPr lang="es-ES" i="1" dirty="0">
                <a:solidFill>
                  <a:srgbClr val="000000"/>
                </a:solidFill>
                <a:latin typeface="Adobe Garamond Pro"/>
                <a:ea typeface="Adobe Garamond Pro"/>
                <a:cs typeface="Adobe Garamond Pro"/>
              </a:rPr>
              <a:t>formar el corazón</a:t>
            </a:r>
            <a:r>
              <a:rPr lang="es-ES" dirty="0">
                <a:solidFill>
                  <a:srgbClr val="000000"/>
                </a:solidFill>
                <a:latin typeface="Adobe Garamond Pro"/>
                <a:ea typeface="Adobe Garamond Pro"/>
                <a:cs typeface="Adobe Garamond Pro"/>
              </a:rPr>
              <a:t>” de los niños para el porvenir de la vida social, se les darán lecciones prácticas de urbanidad y se les enseñarán </a:t>
            </a:r>
            <a:r>
              <a:rPr lang="es-ES" i="1" dirty="0">
                <a:solidFill>
                  <a:srgbClr val="000000"/>
                </a:solidFill>
                <a:latin typeface="Adobe Garamond Pro"/>
                <a:ea typeface="Adobe Garamond Pro"/>
                <a:cs typeface="Adobe Garamond Pro"/>
              </a:rPr>
              <a:t>juegos</a:t>
            </a:r>
            <a:r>
              <a:rPr lang="es-ES" dirty="0">
                <a:solidFill>
                  <a:srgbClr val="000000"/>
                </a:solidFill>
                <a:latin typeface="Adobe Garamond Pro"/>
                <a:ea typeface="Adobe Garamond Pro"/>
                <a:cs typeface="Adobe Garamond Pro"/>
              </a:rPr>
              <a:t> que, además de servirles para desarrollar sus fuerzas físicas, ocupen y entretengan su imaginación.</a:t>
            </a:r>
            <a:endParaRPr lang="es-ES" dirty="0"/>
          </a:p>
        </p:txBody>
      </p:sp>
      <p:sp>
        <p:nvSpPr>
          <p:cNvPr id="4" name="CuadroTexto 3"/>
          <p:cNvSpPr txBox="1"/>
          <p:nvPr/>
        </p:nvSpPr>
        <p:spPr>
          <a:xfrm>
            <a:off x="1624283" y="6398996"/>
            <a:ext cx="8760248" cy="369332"/>
          </a:xfrm>
          <a:prstGeom prst="rect">
            <a:avLst/>
          </a:prstGeom>
          <a:noFill/>
        </p:spPr>
        <p:txBody>
          <a:bodyPr wrap="none" rtlCol="0">
            <a:spAutoFit/>
          </a:bodyPr>
          <a:lstStyle/>
          <a:p>
            <a:r>
              <a:rPr lang="es-ES" i="1" dirty="0" smtClean="0">
                <a:latin typeface="Adobe Garamond Pro"/>
                <a:cs typeface="Adobe Garamond Pro"/>
              </a:rPr>
              <a:t>Juan Antonio Vives </a:t>
            </a:r>
            <a:r>
              <a:rPr lang="es-ES" i="1" dirty="0" err="1" smtClean="0">
                <a:latin typeface="Adobe Garamond Pro"/>
                <a:cs typeface="Adobe Garamond Pro"/>
              </a:rPr>
              <a:t>Aguilella</a:t>
            </a:r>
            <a:endParaRPr lang="es-ES" i="1" dirty="0">
              <a:latin typeface="Adobe Garamond Pro"/>
              <a:cs typeface="Adobe Garamond Pro"/>
            </a:endParaRPr>
          </a:p>
        </p:txBody>
      </p:sp>
    </p:spTree>
    <p:extLst>
      <p:ext uri="{BB962C8B-B14F-4D97-AF65-F5344CB8AC3E}">
        <p14:creationId xmlns:p14="http://schemas.microsoft.com/office/powerpoint/2010/main" val="229198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004839" y="1737198"/>
            <a:ext cx="7316334" cy="4065823"/>
          </a:xfrm>
        </p:spPr>
        <p:txBody>
          <a:bodyPr>
            <a:normAutofit fontScale="62500" lnSpcReduction="20000"/>
          </a:bodyPr>
          <a:lstStyle/>
          <a:p>
            <a:pPr algn="just"/>
            <a:r>
              <a:rPr lang="es-ES" dirty="0">
                <a:solidFill>
                  <a:srgbClr val="000000"/>
                </a:solidFill>
                <a:latin typeface="Adobe Garamond Pro"/>
                <a:ea typeface="Adobe Garamond Pro"/>
                <a:cs typeface="Adobe Garamond Pro"/>
              </a:rPr>
              <a:t>La profundidad de su vida espiritual la impulsaron a proclamar expresiones místicas que hacen evocar con espontaneidad a Santa Teresa</a:t>
            </a:r>
            <a:r>
              <a:rPr lang="es-ES" dirty="0" smtClean="0">
                <a:solidFill>
                  <a:srgbClr val="000000"/>
                </a:solidFill>
                <a:latin typeface="Adobe Garamond Pro"/>
                <a:ea typeface="Adobe Garamond Pro"/>
                <a:cs typeface="Adobe Garamond Pro"/>
              </a:rPr>
              <a:t>:</a:t>
            </a:r>
          </a:p>
          <a:p>
            <a:pPr algn="just"/>
            <a:endParaRPr lang="es-ES" dirty="0">
              <a:solidFill>
                <a:srgbClr val="000000"/>
              </a:solidFill>
              <a:latin typeface="Adobe Garamond Pro"/>
              <a:ea typeface="Adobe Garamond Pro"/>
              <a:cs typeface="Adobe Garamond Pro"/>
            </a:endParaRPr>
          </a:p>
          <a:p>
            <a:pPr algn="just"/>
            <a:r>
              <a:rPr lang="es-ES" dirty="0">
                <a:solidFill>
                  <a:srgbClr val="000000"/>
                </a:solidFill>
                <a:latin typeface="Adobe Garamond Pro"/>
                <a:ea typeface="Adobe Garamond Pro"/>
                <a:cs typeface="Adobe Garamond Pro"/>
              </a:rPr>
              <a:t>¡Señor, te quiero como a nadie! ¡Cuán agradecida estoy porque sabes gobernarme con trazos tan ocultos y desconocidos! Ya estoy aquí, Señor… No sé qué imán me atrae, Señor, que no me apartaría de aquí. </a:t>
            </a:r>
            <a:r>
              <a:rPr lang="es-ES" i="1" dirty="0">
                <a:solidFill>
                  <a:srgbClr val="000000"/>
                </a:solidFill>
                <a:latin typeface="Adobe Garamond Pro"/>
                <a:ea typeface="Adobe Garamond Pro"/>
                <a:cs typeface="Adobe Garamond Pro"/>
              </a:rPr>
              <a:t>Eres demasiado gitano</a:t>
            </a:r>
            <a:r>
              <a:rPr lang="es-ES" dirty="0">
                <a:solidFill>
                  <a:srgbClr val="000000"/>
                </a:solidFill>
                <a:latin typeface="Adobe Garamond Pro"/>
                <a:ea typeface="Adobe Garamond Pro"/>
                <a:cs typeface="Adobe Garamond Pro"/>
              </a:rPr>
              <a:t>… Contigo lo tengo todo y me sobra todo… Yo estoy loca de contento, pues la esposa no quiere más que contentar a su amado… No quiero nada que no sea Dios… Nada ansío, sólo vivir toda para Dios. Sin mi Dios, no me es posible vivir…</a:t>
            </a:r>
          </a:p>
          <a:p>
            <a:pPr algn="just"/>
            <a:r>
              <a:rPr lang="es-ES" dirty="0">
                <a:solidFill>
                  <a:srgbClr val="000000"/>
                </a:solidFill>
                <a:latin typeface="Adobe Garamond Pro"/>
                <a:ea typeface="Adobe Garamond Pro"/>
                <a:cs typeface="Adobe Garamond Pro"/>
              </a:rPr>
              <a:t>Quien pudiera desatarse de estas cadenas para poder volar hacia Ti, Señor. Pesado me es vivir encerrada en esta cárcel del cuerpo, que me impide los goces del Espíritu.</a:t>
            </a:r>
            <a:endParaRPr lang="es-ES" dirty="0"/>
          </a:p>
        </p:txBody>
      </p:sp>
      <p:sp>
        <p:nvSpPr>
          <p:cNvPr id="4" name="CuadroTexto 3"/>
          <p:cNvSpPr txBox="1"/>
          <p:nvPr/>
        </p:nvSpPr>
        <p:spPr>
          <a:xfrm>
            <a:off x="1624283" y="6398996"/>
            <a:ext cx="8760248" cy="369332"/>
          </a:xfrm>
          <a:prstGeom prst="rect">
            <a:avLst/>
          </a:prstGeom>
          <a:noFill/>
        </p:spPr>
        <p:txBody>
          <a:bodyPr wrap="none" rtlCol="0">
            <a:spAutoFit/>
          </a:bodyPr>
          <a:lstStyle/>
          <a:p>
            <a:r>
              <a:rPr lang="es-ES" i="1" dirty="0" smtClean="0">
                <a:latin typeface="Adobe Garamond Pro"/>
                <a:cs typeface="Adobe Garamond Pro"/>
              </a:rPr>
              <a:t>Juan Antonio Vives </a:t>
            </a:r>
            <a:r>
              <a:rPr lang="es-ES" i="1" dirty="0" err="1" smtClean="0">
                <a:latin typeface="Adobe Garamond Pro"/>
                <a:cs typeface="Adobe Garamond Pro"/>
              </a:rPr>
              <a:t>Aguilella</a:t>
            </a:r>
            <a:endParaRPr lang="es-ES" i="1" dirty="0">
              <a:latin typeface="Adobe Garamond Pro"/>
              <a:cs typeface="Adobe Garamond Pro"/>
            </a:endParaRPr>
          </a:p>
        </p:txBody>
      </p:sp>
    </p:spTree>
    <p:extLst>
      <p:ext uri="{BB962C8B-B14F-4D97-AF65-F5344CB8AC3E}">
        <p14:creationId xmlns:p14="http://schemas.microsoft.com/office/powerpoint/2010/main" val="229198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159945" y="2202782"/>
            <a:ext cx="7316334" cy="4196214"/>
          </a:xfrm>
        </p:spPr>
        <p:txBody>
          <a:bodyPr>
            <a:normAutofit fontScale="70000" lnSpcReduction="20000"/>
          </a:bodyPr>
          <a:lstStyle/>
          <a:p>
            <a:pPr algn="just"/>
            <a:r>
              <a:rPr lang="es-ES" dirty="0">
                <a:solidFill>
                  <a:srgbClr val="000000"/>
                </a:solidFill>
                <a:latin typeface="Adobe Garamond Pro"/>
                <a:ea typeface="Adobe Garamond Pro"/>
                <a:cs typeface="Adobe Garamond Pro"/>
              </a:rPr>
              <a:t>El itinerario de Madre Josefa, no fue, ciertamente, un </a:t>
            </a:r>
            <a:r>
              <a:rPr lang="es-ES" i="1" dirty="0">
                <a:solidFill>
                  <a:srgbClr val="000000"/>
                </a:solidFill>
                <a:latin typeface="Adobe Garamond Pro"/>
                <a:ea typeface="Adobe Garamond Pro"/>
                <a:cs typeface="Adobe Garamond Pro"/>
              </a:rPr>
              <a:t>camino de </a:t>
            </a:r>
            <a:r>
              <a:rPr lang="es-ES" dirty="0">
                <a:solidFill>
                  <a:srgbClr val="000000"/>
                </a:solidFill>
                <a:latin typeface="Adobe Garamond Pro"/>
                <a:ea typeface="Adobe Garamond Pro"/>
                <a:cs typeface="Adobe Garamond Pro"/>
              </a:rPr>
              <a:t>rosas:</a:t>
            </a:r>
          </a:p>
          <a:p>
            <a:pPr algn="just"/>
            <a:endParaRPr lang="es-ES" dirty="0" smtClean="0">
              <a:solidFill>
                <a:srgbClr val="000000"/>
              </a:solidFill>
              <a:latin typeface="Adobe Garamond Pro"/>
              <a:ea typeface="Adobe Garamond Pro"/>
              <a:cs typeface="Adobe Garamond Pro"/>
            </a:endParaRPr>
          </a:p>
          <a:p>
            <a:pPr algn="just"/>
            <a:r>
              <a:rPr lang="es-ES" dirty="0" smtClean="0">
                <a:solidFill>
                  <a:srgbClr val="000000"/>
                </a:solidFill>
                <a:latin typeface="Adobe Garamond Pro"/>
                <a:ea typeface="Adobe Garamond Pro"/>
                <a:cs typeface="Adobe Garamond Pro"/>
              </a:rPr>
              <a:t>D</a:t>
            </a:r>
            <a:r>
              <a:rPr lang="es-ES" dirty="0">
                <a:solidFill>
                  <a:srgbClr val="000000"/>
                </a:solidFill>
                <a:latin typeface="Adobe Garamond Pro"/>
                <a:ea typeface="Adobe Garamond Pro"/>
                <a:cs typeface="Adobe Garamond Pro"/>
              </a:rPr>
              <a:t>. Fernando Gimeno </a:t>
            </a:r>
            <a:r>
              <a:rPr lang="es-ES" dirty="0" err="1">
                <a:solidFill>
                  <a:srgbClr val="000000"/>
                </a:solidFill>
                <a:latin typeface="Adobe Garamond Pro"/>
                <a:ea typeface="Adobe Garamond Pro"/>
                <a:cs typeface="Adobe Garamond Pro"/>
              </a:rPr>
              <a:t>Puchades</a:t>
            </a:r>
            <a:r>
              <a:rPr lang="es-ES" dirty="0">
                <a:solidFill>
                  <a:srgbClr val="000000"/>
                </a:solidFill>
                <a:latin typeface="Adobe Garamond Pro"/>
                <a:ea typeface="Adobe Garamond Pro"/>
                <a:cs typeface="Adobe Garamond Pro"/>
              </a:rPr>
              <a:t>, párroco de </a:t>
            </a:r>
            <a:r>
              <a:rPr lang="es-ES" dirty="0" err="1">
                <a:solidFill>
                  <a:srgbClr val="000000"/>
                </a:solidFill>
                <a:latin typeface="Adobe Garamond Pro"/>
                <a:ea typeface="Adobe Garamond Pro"/>
                <a:cs typeface="Adobe Garamond Pro"/>
              </a:rPr>
              <a:t>Alacuás</a:t>
            </a:r>
            <a:r>
              <a:rPr lang="es-ES" dirty="0">
                <a:solidFill>
                  <a:srgbClr val="000000"/>
                </a:solidFill>
                <a:latin typeface="Adobe Garamond Pro"/>
                <a:ea typeface="Adobe Garamond Pro"/>
                <a:cs typeface="Adobe Garamond Pro"/>
              </a:rPr>
              <a:t>, que era persona de temperamento fuerte y malgeniado y no poseía aún la madurez y discreción que hubiese sido de desear en un servicio pastoral como el suyo, atacó de forma directa a Madre Josefa, no sólo afirmando: “que su obra nunca sería nada, o que de la Congregación y de la misma Casa Madre no quedaría ni los clavos”, sino también desprestigiándola personalmente con calificativos tales como: “orgullosa, caprichosa, embaucadora y hasta carente de vida espiritual”.</a:t>
            </a:r>
            <a:endParaRPr lang="es-ES" dirty="0"/>
          </a:p>
        </p:txBody>
      </p:sp>
      <p:sp>
        <p:nvSpPr>
          <p:cNvPr id="7" name="CuadroTexto 6"/>
          <p:cNvSpPr txBox="1"/>
          <p:nvPr/>
        </p:nvSpPr>
        <p:spPr>
          <a:xfrm>
            <a:off x="1159945" y="1214240"/>
            <a:ext cx="6145410" cy="1354217"/>
          </a:xfrm>
          <a:prstGeom prst="rect">
            <a:avLst/>
          </a:prstGeom>
          <a:noFill/>
        </p:spPr>
        <p:txBody>
          <a:bodyPr wrap="square" rtlCol="0">
            <a:spAutoFit/>
          </a:bodyPr>
          <a:lstStyle/>
          <a:p>
            <a:r>
              <a:rPr lang="es-ES_tradnl" sz="3200" dirty="0" smtClean="0">
                <a:solidFill>
                  <a:srgbClr val="FF0000"/>
                </a:solidFill>
                <a:latin typeface="Helvetica"/>
                <a:cs typeface="Helvetica"/>
              </a:rPr>
              <a:t>Fortaleza </a:t>
            </a:r>
            <a:r>
              <a:rPr lang="es-ES_tradnl" sz="3200" dirty="0">
                <a:solidFill>
                  <a:srgbClr val="FF0000"/>
                </a:solidFill>
                <a:latin typeface="Helvetica"/>
                <a:cs typeface="Helvetica"/>
              </a:rPr>
              <a:t>ante las dificultades</a:t>
            </a:r>
          </a:p>
          <a:p>
            <a:endParaRPr lang="es-ES" sz="3200" b="0" i="0" dirty="0" smtClean="0">
              <a:solidFill>
                <a:srgbClr val="FF0000"/>
              </a:solidFill>
              <a:latin typeface="Helvetica"/>
              <a:ea typeface="Helvetica"/>
              <a:cs typeface="Helvetica"/>
            </a:endParaRPr>
          </a:p>
          <a:p>
            <a:endParaRPr lang="es-ES" dirty="0"/>
          </a:p>
        </p:txBody>
      </p:sp>
      <p:sp>
        <p:nvSpPr>
          <p:cNvPr id="4" name="CuadroTexto 3"/>
          <p:cNvSpPr txBox="1"/>
          <p:nvPr/>
        </p:nvSpPr>
        <p:spPr>
          <a:xfrm>
            <a:off x="1624283" y="6398996"/>
            <a:ext cx="8760248" cy="369332"/>
          </a:xfrm>
          <a:prstGeom prst="rect">
            <a:avLst/>
          </a:prstGeom>
          <a:noFill/>
        </p:spPr>
        <p:txBody>
          <a:bodyPr wrap="none" rtlCol="0">
            <a:spAutoFit/>
          </a:bodyPr>
          <a:lstStyle/>
          <a:p>
            <a:r>
              <a:rPr lang="es-ES" i="1" dirty="0" smtClean="0">
                <a:latin typeface="Adobe Garamond Pro"/>
                <a:cs typeface="Adobe Garamond Pro"/>
              </a:rPr>
              <a:t>Juan Antonio Vives </a:t>
            </a:r>
            <a:r>
              <a:rPr lang="es-ES" i="1" dirty="0" err="1" smtClean="0">
                <a:latin typeface="Adobe Garamond Pro"/>
                <a:cs typeface="Adobe Garamond Pro"/>
              </a:rPr>
              <a:t>Aguilella</a:t>
            </a:r>
            <a:endParaRPr lang="es-ES" i="1" dirty="0">
              <a:latin typeface="Adobe Garamond Pro"/>
              <a:cs typeface="Adobe Garamond Pro"/>
            </a:endParaRPr>
          </a:p>
        </p:txBody>
      </p:sp>
    </p:spTree>
    <p:extLst>
      <p:ext uri="{BB962C8B-B14F-4D97-AF65-F5344CB8AC3E}">
        <p14:creationId xmlns:p14="http://schemas.microsoft.com/office/powerpoint/2010/main" val="229198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063004" y="1523399"/>
            <a:ext cx="7316334" cy="4332826"/>
          </a:xfrm>
        </p:spPr>
        <p:txBody>
          <a:bodyPr>
            <a:normAutofit fontScale="70000" lnSpcReduction="20000"/>
          </a:bodyPr>
          <a:lstStyle/>
          <a:p>
            <a:pPr algn="just"/>
            <a:r>
              <a:rPr lang="es-ES" dirty="0">
                <a:solidFill>
                  <a:srgbClr val="000000"/>
                </a:solidFill>
                <a:latin typeface="Adobe Garamond Pro"/>
                <a:ea typeface="Adobe Garamond Pro"/>
                <a:cs typeface="Adobe Garamond Pro"/>
              </a:rPr>
              <a:t>Otra piedra en el camino la constituyó don Vicente Calatayud Perales, Director espiritual del Instituto, tras la muerte del padre José </a:t>
            </a:r>
            <a:r>
              <a:rPr lang="es-ES" dirty="0" err="1">
                <a:solidFill>
                  <a:srgbClr val="000000"/>
                </a:solidFill>
                <a:latin typeface="Adobe Garamond Pro"/>
                <a:ea typeface="Adobe Garamond Pro"/>
                <a:cs typeface="Adobe Garamond Pro"/>
              </a:rPr>
              <a:t>Bau</a:t>
            </a:r>
            <a:r>
              <a:rPr lang="es-ES" dirty="0">
                <a:solidFill>
                  <a:srgbClr val="000000"/>
                </a:solidFill>
                <a:latin typeface="Adobe Garamond Pro"/>
                <a:ea typeface="Adobe Garamond Pro"/>
                <a:cs typeface="Adobe Garamond Pro"/>
              </a:rPr>
              <a:t>.</a:t>
            </a:r>
          </a:p>
          <a:p>
            <a:pPr algn="just"/>
            <a:r>
              <a:rPr lang="es-ES" dirty="0">
                <a:solidFill>
                  <a:srgbClr val="000000"/>
                </a:solidFill>
                <a:latin typeface="Adobe Garamond Pro"/>
                <a:ea typeface="Adobe Garamond Pro"/>
                <a:cs typeface="Adobe Garamond Pro"/>
              </a:rPr>
              <a:t>Don Vicente, aunque era un buen sacerdote, estaba convencido de que estaba convencido de que estaba en posesión de la verdad y se inmiscuía demasiado en los asuntos internos de la comunidad, rebasando sus atribuciones.</a:t>
            </a:r>
          </a:p>
          <a:p>
            <a:pPr algn="just"/>
            <a:r>
              <a:rPr lang="es-ES" dirty="0">
                <a:solidFill>
                  <a:srgbClr val="000000"/>
                </a:solidFill>
                <a:latin typeface="Adobe Garamond Pro"/>
                <a:ea typeface="Adobe Garamond Pro"/>
                <a:cs typeface="Adobe Garamond Pro"/>
              </a:rPr>
              <a:t>En alguna ocasión, sin pararse a analizar mínimamente el asunto y sin ponderar razones, defendió visceralmente a una hermana que había entrado en conflicto con Madre Josefa y tachó a ésta de “injusta”.</a:t>
            </a:r>
          </a:p>
          <a:p>
            <a:pPr algn="just"/>
            <a:r>
              <a:rPr lang="es-ES" dirty="0">
                <a:solidFill>
                  <a:srgbClr val="000000"/>
                </a:solidFill>
                <a:latin typeface="Adobe Garamond Pro"/>
                <a:ea typeface="Adobe Garamond Pro"/>
                <a:cs typeface="Adobe Garamond Pro"/>
              </a:rPr>
              <a:t>Pero lo más grave fue que impidió la celebración –el 25 de enero de 1950– de las Bodas de Plata del reconocimiento canónico de la Congregación por parte del Papa.</a:t>
            </a:r>
            <a:endParaRPr lang="es-ES" dirty="0"/>
          </a:p>
        </p:txBody>
      </p:sp>
      <p:sp>
        <p:nvSpPr>
          <p:cNvPr id="4" name="CuadroTexto 3"/>
          <p:cNvSpPr txBox="1"/>
          <p:nvPr/>
        </p:nvSpPr>
        <p:spPr>
          <a:xfrm>
            <a:off x="1624283" y="6398996"/>
            <a:ext cx="8760248" cy="369332"/>
          </a:xfrm>
          <a:prstGeom prst="rect">
            <a:avLst/>
          </a:prstGeom>
          <a:noFill/>
        </p:spPr>
        <p:txBody>
          <a:bodyPr wrap="none" rtlCol="0">
            <a:spAutoFit/>
          </a:bodyPr>
          <a:lstStyle/>
          <a:p>
            <a:r>
              <a:rPr lang="es-ES" i="1" dirty="0" smtClean="0">
                <a:latin typeface="Adobe Garamond Pro"/>
                <a:cs typeface="Adobe Garamond Pro"/>
              </a:rPr>
              <a:t>Juan Antonio Vives </a:t>
            </a:r>
            <a:r>
              <a:rPr lang="es-ES" i="1" dirty="0" err="1" smtClean="0">
                <a:latin typeface="Adobe Garamond Pro"/>
                <a:cs typeface="Adobe Garamond Pro"/>
              </a:rPr>
              <a:t>Aguilella</a:t>
            </a:r>
            <a:endParaRPr lang="es-ES" i="1" dirty="0">
              <a:latin typeface="Adobe Garamond Pro"/>
              <a:cs typeface="Adobe Garamond Pro"/>
            </a:endParaRPr>
          </a:p>
        </p:txBody>
      </p:sp>
    </p:spTree>
    <p:extLst>
      <p:ext uri="{BB962C8B-B14F-4D97-AF65-F5344CB8AC3E}">
        <p14:creationId xmlns:p14="http://schemas.microsoft.com/office/powerpoint/2010/main" val="229198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120563" y="1411175"/>
            <a:ext cx="7316334" cy="4603880"/>
          </a:xfrm>
        </p:spPr>
        <p:txBody>
          <a:bodyPr>
            <a:normAutofit fontScale="70000" lnSpcReduction="20000"/>
          </a:bodyPr>
          <a:lstStyle/>
          <a:p>
            <a:pPr algn="just"/>
            <a:r>
              <a:rPr lang="es-ES" dirty="0">
                <a:solidFill>
                  <a:srgbClr val="000000"/>
                </a:solidFill>
                <a:latin typeface="Adobe Garamond Pro"/>
                <a:ea typeface="Adobe Garamond Pro"/>
                <a:cs typeface="Adobe Garamond Pro"/>
              </a:rPr>
              <a:t>Sin saber cómo ni por qué, ya en los inicios de vivir en común como Asociación –hacia 1903– se levantó contra las </a:t>
            </a:r>
            <a:r>
              <a:rPr lang="es-ES" i="1" dirty="0">
                <a:solidFill>
                  <a:srgbClr val="000000"/>
                </a:solidFill>
                <a:latin typeface="Adobe Garamond Pro"/>
                <a:ea typeface="Adobe Garamond Pro"/>
                <a:cs typeface="Adobe Garamond Pro"/>
              </a:rPr>
              <a:t>Catequistas</a:t>
            </a:r>
            <a:r>
              <a:rPr lang="es-ES" dirty="0">
                <a:solidFill>
                  <a:srgbClr val="000000"/>
                </a:solidFill>
                <a:latin typeface="Adobe Garamond Pro"/>
                <a:ea typeface="Adobe Garamond Pro"/>
                <a:cs typeface="Adobe Garamond Pro"/>
              </a:rPr>
              <a:t> –y precisamente aquí en </a:t>
            </a:r>
            <a:r>
              <a:rPr lang="es-ES" dirty="0" err="1">
                <a:solidFill>
                  <a:srgbClr val="000000"/>
                </a:solidFill>
                <a:latin typeface="Adobe Garamond Pro"/>
                <a:ea typeface="Adobe Garamond Pro"/>
                <a:cs typeface="Adobe Garamond Pro"/>
              </a:rPr>
              <a:t>Alacuás</a:t>
            </a:r>
            <a:r>
              <a:rPr lang="es-ES" dirty="0">
                <a:solidFill>
                  <a:srgbClr val="000000"/>
                </a:solidFill>
                <a:latin typeface="Adobe Garamond Pro"/>
                <a:ea typeface="Adobe Garamond Pro"/>
                <a:cs typeface="Adobe Garamond Pro"/>
              </a:rPr>
              <a:t>– franca persecución de murmuraciones y calumnias, de rechiflas y de pedradas… Los niños, casi en su totalidad dejaron de asistir al catecismo e incluso desertaron </a:t>
            </a:r>
            <a:r>
              <a:rPr lang="es-ES" dirty="0">
                <a:solidFill>
                  <a:schemeClr val="tx1"/>
                </a:solidFill>
                <a:latin typeface="Adobe Garamond Pro"/>
                <a:ea typeface="Adobe Garamond Pro"/>
                <a:cs typeface="Adobe Garamond Pro"/>
              </a:rPr>
              <a:t>algunas de las primeras compañeras</a:t>
            </a:r>
            <a:r>
              <a:rPr lang="es-ES" dirty="0" smtClean="0">
                <a:solidFill>
                  <a:schemeClr val="tx1"/>
                </a:solidFill>
                <a:latin typeface="Adobe Garamond Pro"/>
                <a:ea typeface="Adobe Garamond Pro"/>
                <a:cs typeface="Adobe Garamond Pro"/>
              </a:rPr>
              <a:t>.</a:t>
            </a:r>
          </a:p>
          <a:p>
            <a:pPr algn="just"/>
            <a:endParaRPr lang="es-ES" dirty="0">
              <a:solidFill>
                <a:schemeClr val="tx1"/>
              </a:solidFill>
              <a:latin typeface="Adobe Garamond Pro"/>
              <a:ea typeface="Adobe Garamond Pro"/>
              <a:cs typeface="Adobe Garamond Pro"/>
            </a:endParaRPr>
          </a:p>
          <a:p>
            <a:pPr algn="just"/>
            <a:r>
              <a:rPr lang="es-ES" dirty="0">
                <a:solidFill>
                  <a:srgbClr val="000000"/>
                </a:solidFill>
                <a:latin typeface="Adobe Garamond Pro"/>
                <a:ea typeface="Adobe Garamond Pro"/>
                <a:cs typeface="Adobe Garamond Pro"/>
              </a:rPr>
              <a:t>Algunos del pueblo decían</a:t>
            </a:r>
            <a:r>
              <a:rPr lang="es-ES" dirty="0" smtClean="0">
                <a:solidFill>
                  <a:srgbClr val="000000"/>
                </a:solidFill>
                <a:latin typeface="Adobe Garamond Pro"/>
                <a:ea typeface="Adobe Garamond Pro"/>
                <a:cs typeface="Adobe Garamond Pro"/>
              </a:rPr>
              <a:t>:</a:t>
            </a:r>
          </a:p>
          <a:p>
            <a:pPr algn="just"/>
            <a:endParaRPr lang="es-ES" dirty="0">
              <a:solidFill>
                <a:srgbClr val="000000"/>
              </a:solidFill>
              <a:latin typeface="Adobe Garamond Pro"/>
              <a:ea typeface="Adobe Garamond Pro"/>
              <a:cs typeface="Adobe Garamond Pro"/>
            </a:endParaRPr>
          </a:p>
          <a:p>
            <a:pPr algn="just"/>
            <a:r>
              <a:rPr lang="es-ES" dirty="0">
                <a:solidFill>
                  <a:srgbClr val="000000"/>
                </a:solidFill>
                <a:latin typeface="Adobe Garamond Pro"/>
                <a:ea typeface="Adobe Garamond Pro"/>
                <a:cs typeface="Adobe Garamond Pro"/>
              </a:rPr>
              <a:t>– </a:t>
            </a:r>
            <a:r>
              <a:rPr lang="es-ES" i="1" dirty="0">
                <a:solidFill>
                  <a:srgbClr val="000000"/>
                </a:solidFill>
                <a:latin typeface="Adobe Garamond Pro"/>
                <a:ea typeface="Adobe Garamond Pro"/>
                <a:cs typeface="Adobe Garamond Pro"/>
              </a:rPr>
              <a:t>Pepa, la del </a:t>
            </a:r>
            <a:r>
              <a:rPr lang="es-ES" i="1" dirty="0" err="1">
                <a:solidFill>
                  <a:srgbClr val="000000"/>
                </a:solidFill>
                <a:latin typeface="Adobe Garamond Pro"/>
                <a:ea typeface="Adobe Garamond Pro"/>
                <a:cs typeface="Adobe Garamond Pro"/>
              </a:rPr>
              <a:t>Andalillo</a:t>
            </a:r>
            <a:r>
              <a:rPr lang="es-ES" i="1" dirty="0">
                <a:solidFill>
                  <a:srgbClr val="000000"/>
                </a:solidFill>
                <a:latin typeface="Adobe Garamond Pro"/>
                <a:ea typeface="Adobe Garamond Pro"/>
                <a:cs typeface="Adobe Garamond Pro"/>
              </a:rPr>
              <a:t>, se ha metido a fundadora, ya veremos cómo sale</a:t>
            </a:r>
            <a:r>
              <a:rPr lang="es-ES" dirty="0">
                <a:solidFill>
                  <a:srgbClr val="000000"/>
                </a:solidFill>
                <a:latin typeface="Adobe Garamond Pro"/>
                <a:ea typeface="Adobe Garamond Pro"/>
                <a:cs typeface="Adobe Garamond Pro"/>
              </a:rPr>
              <a:t>.</a:t>
            </a:r>
          </a:p>
          <a:p>
            <a:pPr algn="just"/>
            <a:r>
              <a:rPr lang="es-ES" dirty="0">
                <a:solidFill>
                  <a:srgbClr val="000000"/>
                </a:solidFill>
                <a:latin typeface="Adobe Garamond Pro"/>
                <a:ea typeface="Adobe Garamond Pro"/>
                <a:cs typeface="Adobe Garamond Pro"/>
              </a:rPr>
              <a:t>– </a:t>
            </a:r>
            <a:r>
              <a:rPr lang="es-ES" i="1" dirty="0" err="1">
                <a:solidFill>
                  <a:srgbClr val="000000"/>
                </a:solidFill>
                <a:latin typeface="Adobe Garamond Pro"/>
                <a:ea typeface="Adobe Garamond Pro"/>
                <a:cs typeface="Adobe Garamond Pro"/>
              </a:rPr>
              <a:t>Vol</a:t>
            </a:r>
            <a:r>
              <a:rPr lang="es-ES" i="1" dirty="0">
                <a:solidFill>
                  <a:srgbClr val="000000"/>
                </a:solidFill>
                <a:latin typeface="Adobe Garamond Pro"/>
                <a:ea typeface="Adobe Garamond Pro"/>
                <a:cs typeface="Adobe Garamond Pro"/>
              </a:rPr>
              <a:t> ser</a:t>
            </a:r>
            <a:r>
              <a:rPr lang="es-ES" dirty="0">
                <a:solidFill>
                  <a:srgbClr val="000000"/>
                </a:solidFill>
                <a:latin typeface="Adobe Garamond Pro"/>
                <a:ea typeface="Adobe Garamond Pro"/>
                <a:cs typeface="Adobe Garamond Pro"/>
              </a:rPr>
              <a:t> –decían otros– </a:t>
            </a:r>
            <a:r>
              <a:rPr lang="es-ES" i="1" dirty="0" err="1">
                <a:solidFill>
                  <a:srgbClr val="000000"/>
                </a:solidFill>
                <a:latin typeface="Adobe Garamond Pro"/>
                <a:ea typeface="Adobe Garamond Pro"/>
                <a:cs typeface="Adobe Garamond Pro"/>
              </a:rPr>
              <a:t>fundaora</a:t>
            </a:r>
            <a:r>
              <a:rPr lang="es-ES" i="1" dirty="0">
                <a:solidFill>
                  <a:srgbClr val="000000"/>
                </a:solidFill>
                <a:latin typeface="Adobe Garamond Pro"/>
                <a:ea typeface="Adobe Garamond Pro"/>
                <a:cs typeface="Adobe Garamond Pro"/>
              </a:rPr>
              <a:t> de un </a:t>
            </a:r>
            <a:r>
              <a:rPr lang="es-ES" i="1" dirty="0" err="1">
                <a:solidFill>
                  <a:srgbClr val="000000"/>
                </a:solidFill>
                <a:latin typeface="Adobe Garamond Pro"/>
                <a:ea typeface="Adobe Garamond Pro"/>
                <a:cs typeface="Adobe Garamond Pro"/>
              </a:rPr>
              <a:t>convent</a:t>
            </a:r>
            <a:r>
              <a:rPr lang="es-ES" dirty="0">
                <a:solidFill>
                  <a:srgbClr val="000000"/>
                </a:solidFill>
                <a:latin typeface="Adobe Garamond Pro"/>
                <a:ea typeface="Adobe Garamond Pro"/>
                <a:cs typeface="Adobe Garamond Pro"/>
              </a:rPr>
              <a:t>.</a:t>
            </a:r>
          </a:p>
          <a:p>
            <a:pPr algn="just"/>
            <a:r>
              <a:rPr lang="es-ES" dirty="0">
                <a:solidFill>
                  <a:srgbClr val="000000"/>
                </a:solidFill>
                <a:latin typeface="Adobe Garamond Pro"/>
                <a:ea typeface="Adobe Garamond Pro"/>
                <a:cs typeface="Adobe Garamond Pro"/>
              </a:rPr>
              <a:t>– </a:t>
            </a:r>
            <a:r>
              <a:rPr lang="es-ES" i="1" dirty="0">
                <a:solidFill>
                  <a:srgbClr val="000000"/>
                </a:solidFill>
                <a:latin typeface="Adobe Garamond Pro"/>
                <a:ea typeface="Adobe Garamond Pro"/>
                <a:cs typeface="Adobe Garamond Pro"/>
              </a:rPr>
              <a:t>La Fundadora</a:t>
            </a:r>
            <a:r>
              <a:rPr lang="es-ES" dirty="0">
                <a:solidFill>
                  <a:srgbClr val="000000"/>
                </a:solidFill>
                <a:latin typeface="Adobe Garamond Pro"/>
                <a:ea typeface="Adobe Garamond Pro"/>
                <a:cs typeface="Adobe Garamond Pro"/>
              </a:rPr>
              <a:t> –añadían otros más maliciosos– </a:t>
            </a:r>
            <a:r>
              <a:rPr lang="es-ES" i="1" dirty="0">
                <a:solidFill>
                  <a:srgbClr val="000000"/>
                </a:solidFill>
                <a:latin typeface="Adobe Garamond Pro"/>
                <a:ea typeface="Adobe Garamond Pro"/>
                <a:cs typeface="Adobe Garamond Pro"/>
              </a:rPr>
              <a:t>está suicidando a las demás con abstinencias, mientras que ella, haciéndoles creer que ayuna, come a escondidas</a:t>
            </a:r>
            <a:r>
              <a:rPr lang="es-ES" dirty="0">
                <a:solidFill>
                  <a:srgbClr val="000000"/>
                </a:solidFill>
                <a:latin typeface="Adobe Garamond Pro"/>
                <a:ea typeface="Adobe Garamond Pro"/>
                <a:cs typeface="Adobe Garamond Pro"/>
              </a:rPr>
              <a:t>.</a:t>
            </a:r>
            <a:endParaRPr lang="es-ES" dirty="0"/>
          </a:p>
        </p:txBody>
      </p:sp>
      <p:sp>
        <p:nvSpPr>
          <p:cNvPr id="4" name="CuadroTexto 3"/>
          <p:cNvSpPr txBox="1"/>
          <p:nvPr/>
        </p:nvSpPr>
        <p:spPr>
          <a:xfrm>
            <a:off x="1624283" y="6398996"/>
            <a:ext cx="8760248" cy="369332"/>
          </a:xfrm>
          <a:prstGeom prst="rect">
            <a:avLst/>
          </a:prstGeom>
          <a:noFill/>
        </p:spPr>
        <p:txBody>
          <a:bodyPr wrap="none" rtlCol="0">
            <a:spAutoFit/>
          </a:bodyPr>
          <a:lstStyle/>
          <a:p>
            <a:r>
              <a:rPr lang="es-ES" i="1" dirty="0" smtClean="0">
                <a:latin typeface="Adobe Garamond Pro"/>
                <a:cs typeface="Adobe Garamond Pro"/>
              </a:rPr>
              <a:t>Juan Antonio Vives </a:t>
            </a:r>
            <a:r>
              <a:rPr lang="es-ES" i="1" dirty="0" err="1" smtClean="0">
                <a:latin typeface="Adobe Garamond Pro"/>
                <a:cs typeface="Adobe Garamond Pro"/>
              </a:rPr>
              <a:t>Aguilella</a:t>
            </a:r>
            <a:endParaRPr lang="es-ES" i="1" dirty="0">
              <a:latin typeface="Adobe Garamond Pro"/>
              <a:cs typeface="Adobe Garamond Pro"/>
            </a:endParaRPr>
          </a:p>
        </p:txBody>
      </p:sp>
    </p:spTree>
    <p:extLst>
      <p:ext uri="{BB962C8B-B14F-4D97-AF65-F5344CB8AC3E}">
        <p14:creationId xmlns:p14="http://schemas.microsoft.com/office/powerpoint/2010/main" val="229198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081181" y="2110022"/>
            <a:ext cx="7316334" cy="3363460"/>
          </a:xfrm>
        </p:spPr>
        <p:txBody>
          <a:bodyPr>
            <a:normAutofit fontScale="77500" lnSpcReduction="20000"/>
          </a:bodyPr>
          <a:lstStyle/>
          <a:p>
            <a:pPr algn="just"/>
            <a:r>
              <a:rPr lang="es-ES" dirty="0">
                <a:solidFill>
                  <a:srgbClr val="000000"/>
                </a:solidFill>
                <a:latin typeface="Adobe Garamond Pro"/>
                <a:ea typeface="Adobe Garamond Pro"/>
                <a:cs typeface="Adobe Garamond Pro"/>
              </a:rPr>
              <a:t>Frente a las calumnias y rechiflas que acompañaron su fundación, Madre Josefa se mantuvo firme, sin arredrarse ni desmayar en medio de la borrasca… Y la Corporación subsistió contra los cálculos de muchos… y no sólo subsistió, sino que, además, creció, se </a:t>
            </a:r>
            <a:r>
              <a:rPr lang="es-ES" dirty="0" smtClean="0">
                <a:solidFill>
                  <a:srgbClr val="000000"/>
                </a:solidFill>
                <a:latin typeface="Adobe Garamond Pro"/>
                <a:ea typeface="Adobe Garamond Pro"/>
                <a:cs typeface="Adobe Garamond Pro"/>
              </a:rPr>
              <a:t>robusteció </a:t>
            </a:r>
            <a:r>
              <a:rPr lang="es-ES" dirty="0">
                <a:solidFill>
                  <a:srgbClr val="000000"/>
                </a:solidFill>
                <a:latin typeface="Adobe Garamond Pro"/>
                <a:ea typeface="Adobe Garamond Pro"/>
                <a:cs typeface="Adobe Garamond Pro"/>
              </a:rPr>
              <a:t>y se extendió rápidamente.</a:t>
            </a:r>
          </a:p>
          <a:p>
            <a:pPr algn="just"/>
            <a:r>
              <a:rPr lang="es-ES" dirty="0">
                <a:solidFill>
                  <a:srgbClr val="000000"/>
                </a:solidFill>
                <a:latin typeface="Adobe Garamond Pro"/>
                <a:ea typeface="Adobe Garamond Pro"/>
                <a:cs typeface="Adobe Garamond Pro"/>
              </a:rPr>
              <a:t>Las penalidades y mortificaciones que sufrió, lejos de abatir su ánimo, lo vigorizaron aún más, saliendo cada domingo a la catequesis, con un espíritu tan vigoroso y fuerte, que maravillaba a la gente.</a:t>
            </a:r>
            <a:endParaRPr lang="es-ES" dirty="0"/>
          </a:p>
        </p:txBody>
      </p:sp>
      <p:sp>
        <p:nvSpPr>
          <p:cNvPr id="4" name="CuadroTexto 3"/>
          <p:cNvSpPr txBox="1"/>
          <p:nvPr/>
        </p:nvSpPr>
        <p:spPr>
          <a:xfrm>
            <a:off x="1624283" y="6398996"/>
            <a:ext cx="8760248" cy="369332"/>
          </a:xfrm>
          <a:prstGeom prst="rect">
            <a:avLst/>
          </a:prstGeom>
          <a:noFill/>
        </p:spPr>
        <p:txBody>
          <a:bodyPr wrap="none" rtlCol="0">
            <a:spAutoFit/>
          </a:bodyPr>
          <a:lstStyle/>
          <a:p>
            <a:r>
              <a:rPr lang="es-ES" i="1" dirty="0" smtClean="0">
                <a:latin typeface="Adobe Garamond Pro"/>
                <a:cs typeface="Adobe Garamond Pro"/>
              </a:rPr>
              <a:t>Juan Antonio Vives </a:t>
            </a:r>
            <a:r>
              <a:rPr lang="es-ES" i="1" dirty="0" err="1" smtClean="0">
                <a:latin typeface="Adobe Garamond Pro"/>
                <a:cs typeface="Adobe Garamond Pro"/>
              </a:rPr>
              <a:t>Aguilella</a:t>
            </a:r>
            <a:endParaRPr lang="es-ES" i="1" dirty="0">
              <a:latin typeface="Adobe Garamond Pro"/>
              <a:cs typeface="Adobe Garamond Pro"/>
            </a:endParaRPr>
          </a:p>
        </p:txBody>
      </p:sp>
    </p:spTree>
    <p:extLst>
      <p:ext uri="{BB962C8B-B14F-4D97-AF65-F5344CB8AC3E}">
        <p14:creationId xmlns:p14="http://schemas.microsoft.com/office/powerpoint/2010/main" val="229198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159945" y="1516070"/>
            <a:ext cx="7316334" cy="4144579"/>
          </a:xfrm>
        </p:spPr>
        <p:txBody>
          <a:bodyPr>
            <a:normAutofit fontScale="70000" lnSpcReduction="20000"/>
          </a:bodyPr>
          <a:lstStyle/>
          <a:p>
            <a:pPr algn="just"/>
            <a:r>
              <a:rPr lang="es-ES" dirty="0">
                <a:solidFill>
                  <a:srgbClr val="000000"/>
                </a:solidFill>
                <a:latin typeface="Adobe Garamond Pro"/>
                <a:ea typeface="Adobe Garamond Pro"/>
                <a:cs typeface="Adobe Garamond Pro"/>
              </a:rPr>
              <a:t>Haciendo síntesis de los sinsabores sufridos, dijo con el tiempo</a:t>
            </a:r>
            <a:r>
              <a:rPr lang="es-ES" dirty="0" smtClean="0">
                <a:solidFill>
                  <a:srgbClr val="000000"/>
                </a:solidFill>
                <a:latin typeface="Adobe Garamond Pro"/>
                <a:ea typeface="Adobe Garamond Pro"/>
                <a:cs typeface="Adobe Garamond Pro"/>
              </a:rPr>
              <a:t>:</a:t>
            </a:r>
          </a:p>
          <a:p>
            <a:pPr algn="just"/>
            <a:endParaRPr lang="es-ES" dirty="0">
              <a:solidFill>
                <a:srgbClr val="000000"/>
              </a:solidFill>
              <a:latin typeface="Adobe Garamond Pro"/>
              <a:ea typeface="Adobe Garamond Pro"/>
              <a:cs typeface="Adobe Garamond Pro"/>
            </a:endParaRPr>
          </a:p>
          <a:p>
            <a:pPr algn="just"/>
            <a:r>
              <a:rPr lang="es-ES" dirty="0" smtClean="0">
                <a:solidFill>
                  <a:srgbClr val="000000"/>
                </a:solidFill>
                <a:latin typeface="Adobe Garamond Pro"/>
                <a:ea typeface="Adobe Garamond Pro"/>
                <a:cs typeface="Adobe Garamond Pro"/>
              </a:rPr>
              <a:t>•</a:t>
            </a:r>
            <a:r>
              <a:rPr lang="es-ES" i="1" dirty="0" smtClean="0">
                <a:solidFill>
                  <a:srgbClr val="000000"/>
                </a:solidFill>
                <a:latin typeface="Adobe Garamond Pro"/>
                <a:ea typeface="Adobe Garamond Pro"/>
                <a:cs typeface="Adobe Garamond Pro"/>
              </a:rPr>
              <a:t>He </a:t>
            </a:r>
            <a:r>
              <a:rPr lang="es-ES" i="1" dirty="0">
                <a:solidFill>
                  <a:srgbClr val="000000"/>
                </a:solidFill>
                <a:latin typeface="Adobe Garamond Pro"/>
                <a:ea typeface="Adobe Garamond Pro"/>
                <a:cs typeface="Adobe Garamond Pro"/>
              </a:rPr>
              <a:t>pasado</a:t>
            </a:r>
            <a:r>
              <a:rPr lang="es-ES" dirty="0">
                <a:solidFill>
                  <a:srgbClr val="000000"/>
                </a:solidFill>
                <a:latin typeface="Adobe Garamond Pro"/>
                <a:ea typeface="Adobe Garamond Pro"/>
                <a:cs typeface="Adobe Garamond Pro"/>
              </a:rPr>
              <a:t> </a:t>
            </a:r>
            <a:r>
              <a:rPr lang="es-ES" i="1" dirty="0">
                <a:solidFill>
                  <a:srgbClr val="000000"/>
                </a:solidFill>
                <a:latin typeface="Adobe Garamond Pro"/>
                <a:ea typeface="Adobe Garamond Pro"/>
                <a:cs typeface="Adobe Garamond Pro"/>
              </a:rPr>
              <a:t>muchos apuros y penas, pero es bueno pasar por todo, porque se saca </a:t>
            </a:r>
            <a:r>
              <a:rPr lang="es-ES" i="1" dirty="0" err="1" smtClean="0">
                <a:solidFill>
                  <a:srgbClr val="000000"/>
                </a:solidFill>
                <a:latin typeface="Adobe Garamond Pro"/>
                <a:ea typeface="Adobe Garamond Pro"/>
                <a:cs typeface="Adobe Garamond Pro"/>
              </a:rPr>
              <a:t>experiencia.Las</a:t>
            </a:r>
            <a:r>
              <a:rPr lang="es-ES" i="1" dirty="0" smtClean="0">
                <a:solidFill>
                  <a:srgbClr val="000000"/>
                </a:solidFill>
                <a:latin typeface="Adobe Garamond Pro"/>
                <a:ea typeface="Adobe Garamond Pro"/>
                <a:cs typeface="Adobe Garamond Pro"/>
              </a:rPr>
              <a:t> </a:t>
            </a:r>
            <a:r>
              <a:rPr lang="es-ES" i="1" dirty="0">
                <a:solidFill>
                  <a:srgbClr val="000000"/>
                </a:solidFill>
                <a:latin typeface="Adobe Garamond Pro"/>
                <a:ea typeface="Adobe Garamond Pro"/>
                <a:cs typeface="Adobe Garamond Pro"/>
              </a:rPr>
              <a:t>penas espabilan. No me gusta la gente quietecita, me gusta activa</a:t>
            </a:r>
            <a:r>
              <a:rPr lang="es-ES" dirty="0">
                <a:solidFill>
                  <a:srgbClr val="000000"/>
                </a:solidFill>
                <a:latin typeface="Adobe Garamond Pro"/>
                <a:ea typeface="Adobe Garamond Pro"/>
                <a:cs typeface="Adobe Garamond Pro"/>
              </a:rPr>
              <a:t>.</a:t>
            </a:r>
          </a:p>
          <a:p>
            <a:pPr algn="just"/>
            <a:r>
              <a:rPr lang="es-ES" dirty="0" smtClean="0">
                <a:solidFill>
                  <a:srgbClr val="000000"/>
                </a:solidFill>
                <a:latin typeface="Adobe Garamond Pro"/>
                <a:ea typeface="Adobe Garamond Pro"/>
                <a:cs typeface="Adobe Garamond Pro"/>
              </a:rPr>
              <a:t>• Practicó </a:t>
            </a:r>
            <a:r>
              <a:rPr lang="es-ES" dirty="0">
                <a:solidFill>
                  <a:srgbClr val="000000"/>
                </a:solidFill>
                <a:latin typeface="Adobe Garamond Pro"/>
                <a:ea typeface="Adobe Garamond Pro"/>
                <a:cs typeface="Adobe Garamond Pro"/>
              </a:rPr>
              <a:t>la fortaleza –cuenta una testigo– primero, manteniendo su voluntad </a:t>
            </a:r>
            <a:r>
              <a:rPr lang="es-ES" dirty="0" smtClean="0">
                <a:solidFill>
                  <a:srgbClr val="000000"/>
                </a:solidFill>
                <a:latin typeface="Adobe Garamond Pro"/>
                <a:ea typeface="Adobe Garamond Pro"/>
                <a:cs typeface="Adobe Garamond Pro"/>
              </a:rPr>
              <a:t>de entregarse </a:t>
            </a:r>
            <a:r>
              <a:rPr lang="es-ES" dirty="0">
                <a:solidFill>
                  <a:srgbClr val="000000"/>
                </a:solidFill>
                <a:latin typeface="Adobe Garamond Pro"/>
                <a:ea typeface="Adobe Garamond Pro"/>
                <a:cs typeface="Adobe Garamond Pro"/>
              </a:rPr>
              <a:t>al Señor, cuando la enfermedad se cebaba en ella; luego, continuando el </a:t>
            </a:r>
            <a:r>
              <a:rPr lang="es-ES" dirty="0" smtClean="0">
                <a:solidFill>
                  <a:srgbClr val="000000"/>
                </a:solidFill>
                <a:latin typeface="Adobe Garamond Pro"/>
                <a:ea typeface="Adobe Garamond Pro"/>
                <a:cs typeface="Adobe Garamond Pro"/>
              </a:rPr>
              <a:t>apostolado </a:t>
            </a:r>
            <a:r>
              <a:rPr lang="es-ES" dirty="0">
                <a:solidFill>
                  <a:srgbClr val="000000"/>
                </a:solidFill>
                <a:latin typeface="Adobe Garamond Pro"/>
                <a:ea typeface="Adobe Garamond Pro"/>
                <a:cs typeface="Adobe Garamond Pro"/>
              </a:rPr>
              <a:t>catequético en las condiciones en que lo llevaban a cabo las primeras </a:t>
            </a:r>
            <a:r>
              <a:rPr lang="es-ES" dirty="0" smtClean="0">
                <a:solidFill>
                  <a:srgbClr val="000000"/>
                </a:solidFill>
                <a:latin typeface="Adobe Garamond Pro"/>
                <a:ea typeface="Adobe Garamond Pro"/>
                <a:cs typeface="Adobe Garamond Pro"/>
              </a:rPr>
              <a:t>Operarias</a:t>
            </a:r>
            <a:r>
              <a:rPr lang="es-ES" dirty="0">
                <a:solidFill>
                  <a:srgbClr val="000000"/>
                </a:solidFill>
                <a:latin typeface="Adobe Garamond Pro"/>
                <a:ea typeface="Adobe Garamond Pro"/>
                <a:cs typeface="Adobe Garamond Pro"/>
              </a:rPr>
              <a:t>… Tuvo que soportar muchas burlas por la finalidad de su obra, cuando </a:t>
            </a:r>
            <a:r>
              <a:rPr lang="es-ES" dirty="0" smtClean="0">
                <a:solidFill>
                  <a:srgbClr val="000000"/>
                </a:solidFill>
                <a:latin typeface="Adobe Garamond Pro"/>
                <a:ea typeface="Adobe Garamond Pro"/>
                <a:cs typeface="Adobe Garamond Pro"/>
              </a:rPr>
              <a:t>personas </a:t>
            </a:r>
            <a:r>
              <a:rPr lang="es-ES" dirty="0">
                <a:solidFill>
                  <a:srgbClr val="000000"/>
                </a:solidFill>
                <a:latin typeface="Adobe Garamond Pro"/>
                <a:ea typeface="Adobe Garamond Pro"/>
                <a:cs typeface="Adobe Garamond Pro"/>
              </a:rPr>
              <a:t>de respeto decían: “No tiene ni pies ni cabeza fundar una obra sólo para enseñar </a:t>
            </a:r>
            <a:r>
              <a:rPr lang="es-ES" dirty="0" smtClean="0">
                <a:solidFill>
                  <a:srgbClr val="000000"/>
                </a:solidFill>
                <a:latin typeface="Adobe Garamond Pro"/>
                <a:ea typeface="Adobe Garamond Pro"/>
                <a:cs typeface="Adobe Garamond Pro"/>
              </a:rPr>
              <a:t>catecismo</a:t>
            </a:r>
            <a:r>
              <a:rPr lang="es-ES" dirty="0">
                <a:solidFill>
                  <a:srgbClr val="000000"/>
                </a:solidFill>
                <a:latin typeface="Adobe Garamond Pro"/>
                <a:ea typeface="Adobe Garamond Pro"/>
                <a:cs typeface="Adobe Garamond Pro"/>
              </a:rPr>
              <a:t>” o “Ésta nunca será nada”… Todo lo soportó con valentía y contento.</a:t>
            </a:r>
            <a:endParaRPr lang="es-ES" dirty="0"/>
          </a:p>
        </p:txBody>
      </p:sp>
      <p:sp>
        <p:nvSpPr>
          <p:cNvPr id="4" name="CuadroTexto 3"/>
          <p:cNvSpPr txBox="1"/>
          <p:nvPr/>
        </p:nvSpPr>
        <p:spPr>
          <a:xfrm>
            <a:off x="1624283" y="6398996"/>
            <a:ext cx="8760248" cy="369332"/>
          </a:xfrm>
          <a:prstGeom prst="rect">
            <a:avLst/>
          </a:prstGeom>
          <a:noFill/>
        </p:spPr>
        <p:txBody>
          <a:bodyPr wrap="none" rtlCol="0">
            <a:spAutoFit/>
          </a:bodyPr>
          <a:lstStyle/>
          <a:p>
            <a:r>
              <a:rPr lang="es-ES" i="1" dirty="0" smtClean="0">
                <a:latin typeface="Adobe Garamond Pro"/>
                <a:cs typeface="Adobe Garamond Pro"/>
              </a:rPr>
              <a:t>Juan Antonio Vives </a:t>
            </a:r>
            <a:r>
              <a:rPr lang="es-ES" i="1" dirty="0" err="1" smtClean="0">
                <a:latin typeface="Adobe Garamond Pro"/>
                <a:cs typeface="Adobe Garamond Pro"/>
              </a:rPr>
              <a:t>Aguilella</a:t>
            </a:r>
            <a:endParaRPr lang="es-ES" i="1" dirty="0">
              <a:latin typeface="Adobe Garamond Pro"/>
              <a:cs typeface="Adobe Garamond Pro"/>
            </a:endParaRPr>
          </a:p>
        </p:txBody>
      </p:sp>
    </p:spTree>
    <p:extLst>
      <p:ext uri="{BB962C8B-B14F-4D97-AF65-F5344CB8AC3E}">
        <p14:creationId xmlns:p14="http://schemas.microsoft.com/office/powerpoint/2010/main" val="229198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4226646" y="2006840"/>
            <a:ext cx="4604718" cy="4761488"/>
          </a:xfrm>
        </p:spPr>
        <p:txBody>
          <a:bodyPr>
            <a:normAutofit fontScale="70000" lnSpcReduction="20000"/>
          </a:bodyPr>
          <a:lstStyle/>
          <a:p>
            <a:pPr algn="just"/>
            <a:r>
              <a:rPr lang="es-ES" dirty="0">
                <a:solidFill>
                  <a:srgbClr val="000000"/>
                </a:solidFill>
                <a:latin typeface="Adobe Garamond Pro"/>
                <a:ea typeface="Adobe Garamond Pro"/>
                <a:cs typeface="Adobe Garamond Pro"/>
              </a:rPr>
              <a:t>• La Operaria, a ejemplo de San Pablo, ha de vivir del trabajo de sus manos</a:t>
            </a:r>
            <a:r>
              <a:rPr lang="es-ES" dirty="0" smtClean="0">
                <a:solidFill>
                  <a:srgbClr val="000000"/>
                </a:solidFill>
                <a:latin typeface="Adobe Garamond Pro"/>
                <a:ea typeface="Adobe Garamond Pro"/>
                <a:cs typeface="Adobe Garamond Pro"/>
              </a:rPr>
              <a:t>.</a:t>
            </a:r>
          </a:p>
          <a:p>
            <a:pPr algn="just"/>
            <a:endParaRPr lang="es-ES" dirty="0">
              <a:solidFill>
                <a:srgbClr val="000000"/>
              </a:solidFill>
              <a:latin typeface="Adobe Garamond Pro"/>
              <a:ea typeface="Adobe Garamond Pro"/>
              <a:cs typeface="Adobe Garamond Pro"/>
            </a:endParaRPr>
          </a:p>
          <a:p>
            <a:pPr algn="just"/>
            <a:r>
              <a:rPr lang="es-ES" dirty="0">
                <a:solidFill>
                  <a:srgbClr val="000000"/>
                </a:solidFill>
                <a:latin typeface="Adobe Garamond Pro"/>
                <a:ea typeface="Adobe Garamond Pro"/>
                <a:cs typeface="Adobe Garamond Pro"/>
              </a:rPr>
              <a:t>• Josefa Campos, junto a las primeras Operarias –cuentan los testigos– después de ganarse el pan con el trabajo de sus manos durante el día, pasaban a veces gran parte de la noches, y aun noches enteras, trabajando para multiplicar los ahorros que habían de invertir en viajes a las catequesis, en premios para los niños y en libros para su propia instrucción.</a:t>
            </a:r>
            <a:endParaRPr lang="es-ES" dirty="0"/>
          </a:p>
        </p:txBody>
      </p:sp>
      <p:sp>
        <p:nvSpPr>
          <p:cNvPr id="7" name="CuadroTexto 6"/>
          <p:cNvSpPr txBox="1"/>
          <p:nvPr/>
        </p:nvSpPr>
        <p:spPr>
          <a:xfrm>
            <a:off x="4136046" y="991255"/>
            <a:ext cx="3920657" cy="861774"/>
          </a:xfrm>
          <a:prstGeom prst="rect">
            <a:avLst/>
          </a:prstGeom>
          <a:noFill/>
        </p:spPr>
        <p:txBody>
          <a:bodyPr wrap="square" rtlCol="0">
            <a:spAutoFit/>
          </a:bodyPr>
          <a:lstStyle/>
          <a:p>
            <a:r>
              <a:rPr lang="es-ES_tradnl" sz="3200" dirty="0">
                <a:solidFill>
                  <a:srgbClr val="FF0000"/>
                </a:solidFill>
                <a:latin typeface="Helvetica"/>
                <a:cs typeface="Helvetica"/>
              </a:rPr>
              <a:t>Su amor al trabajo</a:t>
            </a:r>
          </a:p>
          <a:p>
            <a:endParaRPr lang="es-ES" dirty="0"/>
          </a:p>
        </p:txBody>
      </p:sp>
      <p:sp>
        <p:nvSpPr>
          <p:cNvPr id="4" name="CuadroTexto 3"/>
          <p:cNvSpPr txBox="1"/>
          <p:nvPr/>
        </p:nvSpPr>
        <p:spPr>
          <a:xfrm>
            <a:off x="1624283" y="6398996"/>
            <a:ext cx="8760248" cy="369332"/>
          </a:xfrm>
          <a:prstGeom prst="rect">
            <a:avLst/>
          </a:prstGeom>
          <a:noFill/>
        </p:spPr>
        <p:txBody>
          <a:bodyPr wrap="none" rtlCol="0">
            <a:spAutoFit/>
          </a:bodyPr>
          <a:lstStyle/>
          <a:p>
            <a:r>
              <a:rPr lang="es-ES" i="1" dirty="0" smtClean="0">
                <a:latin typeface="Adobe Garamond Pro"/>
                <a:cs typeface="Adobe Garamond Pro"/>
              </a:rPr>
              <a:t>Juan Antonio Vives </a:t>
            </a:r>
            <a:r>
              <a:rPr lang="es-ES" i="1" dirty="0" err="1" smtClean="0">
                <a:latin typeface="Adobe Garamond Pro"/>
                <a:cs typeface="Adobe Garamond Pro"/>
              </a:rPr>
              <a:t>Aguilella</a:t>
            </a:r>
            <a:endParaRPr lang="es-ES" i="1" dirty="0">
              <a:latin typeface="Adobe Garamond Pro"/>
              <a:cs typeface="Adobe Garamond Pro"/>
            </a:endParaRPr>
          </a:p>
        </p:txBody>
      </p:sp>
    </p:spTree>
    <p:extLst>
      <p:ext uri="{BB962C8B-B14F-4D97-AF65-F5344CB8AC3E}">
        <p14:creationId xmlns:p14="http://schemas.microsoft.com/office/powerpoint/2010/main" val="229198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082392" y="2787772"/>
            <a:ext cx="7316334" cy="3708024"/>
          </a:xfrm>
        </p:spPr>
        <p:txBody>
          <a:bodyPr>
            <a:normAutofit fontScale="77500" lnSpcReduction="20000"/>
          </a:bodyPr>
          <a:lstStyle/>
          <a:p>
            <a:pPr algn="just"/>
            <a:r>
              <a:rPr lang="es-ES" dirty="0">
                <a:solidFill>
                  <a:srgbClr val="000000"/>
                </a:solidFill>
                <a:latin typeface="Adobe Garamond Pro"/>
                <a:ea typeface="Adobe Garamond Pro"/>
                <a:cs typeface="Adobe Garamond Pro"/>
              </a:rPr>
              <a:t>• San José bendito –solía rezar Josefa Campos– que falte de todo, lo soportamos, pero que no falte el trabajo… Sabe el Señor que no contamos con otros medios de vida para pagar y llevar adelante la empresa de las obras </a:t>
            </a:r>
            <a:r>
              <a:rPr lang="es-ES" dirty="0" smtClean="0">
                <a:solidFill>
                  <a:srgbClr val="000000"/>
                </a:solidFill>
                <a:latin typeface="Adobe Garamond Pro"/>
                <a:ea typeface="Adobe Garamond Pro"/>
                <a:cs typeface="Adobe Garamond Pro"/>
              </a:rPr>
              <a:t>de celo</a:t>
            </a:r>
            <a:r>
              <a:rPr lang="es-ES" dirty="0">
                <a:solidFill>
                  <a:srgbClr val="000000"/>
                </a:solidFill>
                <a:latin typeface="Adobe Garamond Pro"/>
                <a:ea typeface="Adobe Garamond Pro"/>
                <a:cs typeface="Adobe Garamond Pro"/>
              </a:rPr>
              <a:t>.</a:t>
            </a:r>
          </a:p>
          <a:p>
            <a:pPr algn="just"/>
            <a:r>
              <a:rPr lang="es-ES" dirty="0">
                <a:solidFill>
                  <a:srgbClr val="000000"/>
                </a:solidFill>
                <a:latin typeface="Adobe Garamond Pro"/>
                <a:ea typeface="Adobe Garamond Pro"/>
                <a:cs typeface="Adobe Garamond Pro"/>
              </a:rPr>
              <a:t>• Es preciso que nosotras, con nuestros esfuerzos, prestemos a todos auxilio y para esto, la Operaria debe estar alerta en todos los actos de la vida sin distraerse ni cansarse de nada ni de nadie. Dios no premia el éxito, sino el trabajo. Por lo tanto os recomiendo que trabajéis con celo sin escamotear nada de vuestra parte.</a:t>
            </a:r>
            <a:endParaRPr lang="es-ES" dirty="0"/>
          </a:p>
        </p:txBody>
      </p:sp>
      <p:sp>
        <p:nvSpPr>
          <p:cNvPr id="4" name="CuadroTexto 3"/>
          <p:cNvSpPr txBox="1"/>
          <p:nvPr/>
        </p:nvSpPr>
        <p:spPr>
          <a:xfrm>
            <a:off x="1624283" y="6398996"/>
            <a:ext cx="8760248" cy="369332"/>
          </a:xfrm>
          <a:prstGeom prst="rect">
            <a:avLst/>
          </a:prstGeom>
          <a:noFill/>
        </p:spPr>
        <p:txBody>
          <a:bodyPr wrap="none" rtlCol="0">
            <a:spAutoFit/>
          </a:bodyPr>
          <a:lstStyle/>
          <a:p>
            <a:r>
              <a:rPr lang="es-ES" i="1" dirty="0" smtClean="0">
                <a:latin typeface="Adobe Garamond Pro"/>
                <a:cs typeface="Adobe Garamond Pro"/>
              </a:rPr>
              <a:t>Juan Antonio Vives </a:t>
            </a:r>
            <a:r>
              <a:rPr lang="es-ES" i="1" dirty="0" err="1" smtClean="0">
                <a:latin typeface="Adobe Garamond Pro"/>
                <a:cs typeface="Adobe Garamond Pro"/>
              </a:rPr>
              <a:t>Aguilella</a:t>
            </a:r>
            <a:endParaRPr lang="es-ES" i="1" dirty="0">
              <a:latin typeface="Adobe Garamond Pro"/>
              <a:cs typeface="Adobe Garamond Pro"/>
            </a:endParaRPr>
          </a:p>
        </p:txBody>
      </p:sp>
    </p:spTree>
    <p:extLst>
      <p:ext uri="{BB962C8B-B14F-4D97-AF65-F5344CB8AC3E}">
        <p14:creationId xmlns:p14="http://schemas.microsoft.com/office/powerpoint/2010/main" val="229198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159945" y="3291494"/>
            <a:ext cx="7316334" cy="2474113"/>
          </a:xfrm>
        </p:spPr>
        <p:txBody>
          <a:bodyPr>
            <a:normAutofit fontScale="92500" lnSpcReduction="20000"/>
          </a:bodyPr>
          <a:lstStyle/>
          <a:p>
            <a:pPr algn="just"/>
            <a:r>
              <a:rPr lang="es-ES" b="0" i="0" dirty="0" smtClean="0">
                <a:solidFill>
                  <a:srgbClr val="000000"/>
                </a:solidFill>
                <a:latin typeface="Adobe Garamond Pro"/>
                <a:ea typeface="Adobe Garamond Pro"/>
                <a:cs typeface="Adobe Garamond Pro"/>
              </a:rPr>
              <a:t>Era alegre y cariñosa y tenía siempre la sonrisa en los labios.</a:t>
            </a:r>
          </a:p>
          <a:p>
            <a:pPr algn="just"/>
            <a:r>
              <a:rPr lang="es-ES" b="0" i="0" dirty="0" smtClean="0">
                <a:solidFill>
                  <a:srgbClr val="000000"/>
                </a:solidFill>
                <a:latin typeface="Adobe Garamond Pro"/>
                <a:ea typeface="Adobe Garamond Pro"/>
                <a:cs typeface="Adobe Garamond Pro"/>
              </a:rPr>
              <a:t>Era una copia de la </a:t>
            </a:r>
            <a:r>
              <a:rPr lang="es-ES" b="0" i="1" dirty="0" smtClean="0">
                <a:solidFill>
                  <a:srgbClr val="000000"/>
                </a:solidFill>
                <a:latin typeface="Adobe Garamond Pro"/>
                <a:ea typeface="Adobe Garamond Pro"/>
                <a:cs typeface="Adobe Garamond Pro"/>
              </a:rPr>
              <a:t>bondad</a:t>
            </a:r>
            <a:r>
              <a:rPr lang="es-ES" b="0" i="0" dirty="0" smtClean="0">
                <a:solidFill>
                  <a:srgbClr val="000000"/>
                </a:solidFill>
                <a:latin typeface="Adobe Garamond Pro"/>
                <a:ea typeface="Adobe Garamond Pro"/>
                <a:cs typeface="Adobe Garamond Pro"/>
              </a:rPr>
              <a:t>, </a:t>
            </a:r>
            <a:r>
              <a:rPr lang="es-ES" b="0" i="1" dirty="0" smtClean="0">
                <a:solidFill>
                  <a:srgbClr val="000000"/>
                </a:solidFill>
                <a:latin typeface="Adobe Garamond Pro"/>
                <a:ea typeface="Adobe Garamond Pro"/>
                <a:cs typeface="Adobe Garamond Pro"/>
              </a:rPr>
              <a:t>laboriosidad</a:t>
            </a:r>
            <a:r>
              <a:rPr lang="es-ES" b="0" i="0" dirty="0" smtClean="0">
                <a:solidFill>
                  <a:srgbClr val="000000"/>
                </a:solidFill>
                <a:latin typeface="Adobe Garamond Pro"/>
                <a:ea typeface="Adobe Garamond Pro"/>
                <a:cs typeface="Adobe Garamond Pro"/>
              </a:rPr>
              <a:t> y </a:t>
            </a:r>
            <a:r>
              <a:rPr lang="es-ES" b="0" i="1" dirty="0" smtClean="0">
                <a:solidFill>
                  <a:srgbClr val="000000"/>
                </a:solidFill>
                <a:latin typeface="Adobe Garamond Pro"/>
                <a:ea typeface="Adobe Garamond Pro"/>
                <a:cs typeface="Adobe Garamond Pro"/>
              </a:rPr>
              <a:t>sencillez</a:t>
            </a:r>
            <a:r>
              <a:rPr lang="es-ES" b="0" i="0" dirty="0" smtClean="0">
                <a:solidFill>
                  <a:srgbClr val="000000"/>
                </a:solidFill>
                <a:latin typeface="Adobe Garamond Pro"/>
                <a:ea typeface="Adobe Garamond Pro"/>
                <a:cs typeface="Adobe Garamond Pro"/>
              </a:rPr>
              <a:t> de la madre y de la </a:t>
            </a:r>
            <a:r>
              <a:rPr lang="es-ES" b="0" i="1" dirty="0" smtClean="0">
                <a:solidFill>
                  <a:srgbClr val="000000"/>
                </a:solidFill>
                <a:latin typeface="Adobe Garamond Pro"/>
                <a:ea typeface="Adobe Garamond Pro"/>
                <a:cs typeface="Adobe Garamond Pro"/>
              </a:rPr>
              <a:t>alegría</a:t>
            </a:r>
            <a:r>
              <a:rPr lang="es-ES" b="0" i="0" dirty="0" smtClean="0">
                <a:solidFill>
                  <a:srgbClr val="000000"/>
                </a:solidFill>
                <a:latin typeface="Adobe Garamond Pro"/>
                <a:ea typeface="Adobe Garamond Pro"/>
                <a:cs typeface="Adobe Garamond Pro"/>
              </a:rPr>
              <a:t>, </a:t>
            </a:r>
            <a:r>
              <a:rPr lang="es-ES" b="0" i="1" dirty="0" smtClean="0">
                <a:solidFill>
                  <a:srgbClr val="000000"/>
                </a:solidFill>
                <a:latin typeface="Adobe Garamond Pro"/>
                <a:ea typeface="Adobe Garamond Pro"/>
                <a:cs typeface="Adobe Garamond Pro"/>
              </a:rPr>
              <a:t>simpatía</a:t>
            </a:r>
            <a:r>
              <a:rPr lang="es-ES" b="0" i="0" dirty="0" smtClean="0">
                <a:solidFill>
                  <a:srgbClr val="000000"/>
                </a:solidFill>
                <a:latin typeface="Adobe Garamond Pro"/>
                <a:ea typeface="Adobe Garamond Pro"/>
                <a:cs typeface="Adobe Garamond Pro"/>
              </a:rPr>
              <a:t> y </a:t>
            </a:r>
            <a:r>
              <a:rPr lang="es-ES" b="0" i="1" dirty="0" smtClean="0">
                <a:solidFill>
                  <a:srgbClr val="000000"/>
                </a:solidFill>
                <a:latin typeface="Adobe Garamond Pro"/>
                <a:ea typeface="Adobe Garamond Pro"/>
                <a:cs typeface="Adobe Garamond Pro"/>
              </a:rPr>
              <a:t>capacidad de sacrificio </a:t>
            </a:r>
            <a:r>
              <a:rPr lang="es-ES" b="0" i="0" dirty="0" smtClean="0">
                <a:solidFill>
                  <a:srgbClr val="000000"/>
                </a:solidFill>
                <a:latin typeface="Adobe Garamond Pro"/>
                <a:ea typeface="Adobe Garamond Pro"/>
                <a:cs typeface="Adobe Garamond Pro"/>
              </a:rPr>
              <a:t>de su padre, </a:t>
            </a:r>
            <a:r>
              <a:rPr lang="es-ES" b="0" i="1" dirty="0" smtClean="0">
                <a:solidFill>
                  <a:srgbClr val="000000"/>
                </a:solidFill>
                <a:latin typeface="Adobe Garamond Pro"/>
                <a:ea typeface="Adobe Garamond Pro"/>
                <a:cs typeface="Adobe Garamond Pro"/>
              </a:rPr>
              <a:t>home </a:t>
            </a:r>
            <a:r>
              <a:rPr lang="es-ES" b="0" i="1" dirty="0" err="1" smtClean="0">
                <a:solidFill>
                  <a:srgbClr val="000000"/>
                </a:solidFill>
                <a:latin typeface="Adobe Garamond Pro"/>
                <a:ea typeface="Adobe Garamond Pro"/>
                <a:cs typeface="Adobe Garamond Pro"/>
              </a:rPr>
              <a:t>templat</a:t>
            </a:r>
            <a:r>
              <a:rPr lang="es-ES" b="0" i="1" dirty="0" smtClean="0">
                <a:solidFill>
                  <a:srgbClr val="000000"/>
                </a:solidFill>
                <a:latin typeface="Adobe Garamond Pro"/>
                <a:ea typeface="Adobe Garamond Pro"/>
                <a:cs typeface="Adobe Garamond Pro"/>
              </a:rPr>
              <a:t> y </a:t>
            </a:r>
            <a:r>
              <a:rPr lang="es-ES" b="0" i="1" dirty="0" err="1" smtClean="0">
                <a:solidFill>
                  <a:srgbClr val="000000"/>
                </a:solidFill>
                <a:latin typeface="Adobe Garamond Pro"/>
                <a:ea typeface="Adobe Garamond Pro"/>
                <a:cs typeface="Adobe Garamond Pro"/>
              </a:rPr>
              <a:t>campechà</a:t>
            </a:r>
            <a:r>
              <a:rPr lang="es-ES" b="0" i="0" dirty="0" smtClean="0">
                <a:solidFill>
                  <a:srgbClr val="000000"/>
                </a:solidFill>
                <a:latin typeface="Adobe Garamond Pro"/>
                <a:ea typeface="Adobe Garamond Pro"/>
                <a:cs typeface="Adobe Garamond Pro"/>
              </a:rPr>
              <a:t>.</a:t>
            </a:r>
            <a:endParaRPr lang="es-ES" dirty="0"/>
          </a:p>
        </p:txBody>
      </p:sp>
      <p:sp>
        <p:nvSpPr>
          <p:cNvPr id="7" name="CuadroTexto 6"/>
          <p:cNvSpPr txBox="1"/>
          <p:nvPr/>
        </p:nvSpPr>
        <p:spPr>
          <a:xfrm>
            <a:off x="4555622" y="1342220"/>
            <a:ext cx="3920657" cy="861774"/>
          </a:xfrm>
          <a:prstGeom prst="rect">
            <a:avLst/>
          </a:prstGeom>
          <a:noFill/>
        </p:spPr>
        <p:txBody>
          <a:bodyPr wrap="square" rtlCol="0">
            <a:spAutoFit/>
          </a:bodyPr>
          <a:lstStyle/>
          <a:p>
            <a:r>
              <a:rPr lang="es-ES" sz="3200" b="0" i="0" dirty="0" smtClean="0">
                <a:solidFill>
                  <a:srgbClr val="FF0000"/>
                </a:solidFill>
                <a:latin typeface="Helvetica"/>
                <a:ea typeface="Helvetica"/>
                <a:cs typeface="Helvetica"/>
              </a:rPr>
              <a:t>Inicios vocacionales</a:t>
            </a:r>
          </a:p>
          <a:p>
            <a:endParaRPr lang="es-ES" dirty="0"/>
          </a:p>
        </p:txBody>
      </p:sp>
      <p:sp>
        <p:nvSpPr>
          <p:cNvPr id="4" name="CuadroTexto 3"/>
          <p:cNvSpPr txBox="1"/>
          <p:nvPr/>
        </p:nvSpPr>
        <p:spPr>
          <a:xfrm>
            <a:off x="1624283" y="6398996"/>
            <a:ext cx="8760248" cy="369332"/>
          </a:xfrm>
          <a:prstGeom prst="rect">
            <a:avLst/>
          </a:prstGeom>
          <a:noFill/>
        </p:spPr>
        <p:txBody>
          <a:bodyPr wrap="none" rtlCol="0">
            <a:spAutoFit/>
          </a:bodyPr>
          <a:lstStyle/>
          <a:p>
            <a:r>
              <a:rPr lang="es-ES" i="1" dirty="0" smtClean="0">
                <a:latin typeface="Adobe Garamond Pro"/>
                <a:cs typeface="Adobe Garamond Pro"/>
              </a:rPr>
              <a:t>Juan Antonio Vives </a:t>
            </a:r>
            <a:r>
              <a:rPr lang="es-ES" i="1" dirty="0" err="1" smtClean="0">
                <a:latin typeface="Adobe Garamond Pro"/>
                <a:cs typeface="Adobe Garamond Pro"/>
              </a:rPr>
              <a:t>Aguilella</a:t>
            </a:r>
            <a:endParaRPr lang="es-ES" i="1" dirty="0">
              <a:latin typeface="Adobe Garamond Pro"/>
              <a:cs typeface="Adobe Garamond Pro"/>
            </a:endParaRPr>
          </a:p>
        </p:txBody>
      </p:sp>
    </p:spTree>
    <p:extLst>
      <p:ext uri="{BB962C8B-B14F-4D97-AF65-F5344CB8AC3E}">
        <p14:creationId xmlns:p14="http://schemas.microsoft.com/office/powerpoint/2010/main" val="104537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063349" y="1273130"/>
            <a:ext cx="5713448" cy="5249517"/>
          </a:xfrm>
        </p:spPr>
        <p:txBody>
          <a:bodyPr>
            <a:normAutofit fontScale="62500" lnSpcReduction="20000"/>
          </a:bodyPr>
          <a:lstStyle/>
          <a:p>
            <a:pPr algn="just"/>
            <a:r>
              <a:rPr lang="es-ES" dirty="0">
                <a:solidFill>
                  <a:srgbClr val="000000"/>
                </a:solidFill>
                <a:latin typeface="Adobe Garamond Pro"/>
                <a:ea typeface="Adobe Garamond Pro"/>
                <a:cs typeface="Adobe Garamond Pro"/>
              </a:rPr>
              <a:t>Otro distintivo esencial de Madre Josefa fue su ilimitada fe en la Providencia:</a:t>
            </a:r>
          </a:p>
          <a:p>
            <a:pPr algn="just"/>
            <a:endParaRPr lang="es-ES" dirty="0">
              <a:solidFill>
                <a:srgbClr val="000000"/>
              </a:solidFill>
              <a:latin typeface="Adobe Garamond Pro"/>
              <a:ea typeface="Adobe Garamond Pro"/>
              <a:cs typeface="Adobe Garamond Pro"/>
            </a:endParaRPr>
          </a:p>
          <a:p>
            <a:pPr algn="just"/>
            <a:r>
              <a:rPr lang="es-ES" dirty="0">
                <a:solidFill>
                  <a:srgbClr val="000000"/>
                </a:solidFill>
                <a:latin typeface="Adobe Garamond Pro"/>
                <a:ea typeface="Adobe Garamond Pro"/>
                <a:cs typeface="Adobe Garamond Pro"/>
              </a:rPr>
              <a:t>• Siempre iré tras la Providencia… Tu Providencia y mi fe mantendrán la Obra en pie… Nada espero del hombre. Sólo en Ti, Señor, tengo puesta toda mi esperanza</a:t>
            </a:r>
            <a:r>
              <a:rPr lang="es-ES" dirty="0" smtClean="0">
                <a:solidFill>
                  <a:srgbClr val="000000"/>
                </a:solidFill>
                <a:latin typeface="Adobe Garamond Pro"/>
                <a:ea typeface="Adobe Garamond Pro"/>
                <a:cs typeface="Adobe Garamond Pro"/>
              </a:rPr>
              <a:t>.</a:t>
            </a:r>
          </a:p>
          <a:p>
            <a:pPr algn="just"/>
            <a:endParaRPr lang="es-ES" dirty="0">
              <a:solidFill>
                <a:srgbClr val="000000"/>
              </a:solidFill>
              <a:latin typeface="Adobe Garamond Pro"/>
              <a:ea typeface="Adobe Garamond Pro"/>
              <a:cs typeface="Adobe Garamond Pro"/>
            </a:endParaRPr>
          </a:p>
          <a:p>
            <a:pPr algn="just"/>
            <a:r>
              <a:rPr lang="es-ES" dirty="0">
                <a:solidFill>
                  <a:srgbClr val="000000"/>
                </a:solidFill>
                <a:latin typeface="Adobe Garamond Pro"/>
                <a:ea typeface="Adobe Garamond Pro"/>
                <a:cs typeface="Adobe Garamond Pro"/>
              </a:rPr>
              <a:t>• Si Dios está conmigo –solía preguntarse con el salmista– a quién temeré</a:t>
            </a:r>
            <a:r>
              <a:rPr lang="es-ES" dirty="0" smtClean="0">
                <a:solidFill>
                  <a:srgbClr val="000000"/>
                </a:solidFill>
                <a:latin typeface="Adobe Garamond Pro"/>
                <a:ea typeface="Adobe Garamond Pro"/>
                <a:cs typeface="Adobe Garamond Pro"/>
              </a:rPr>
              <a:t>?</a:t>
            </a:r>
          </a:p>
          <a:p>
            <a:pPr algn="just"/>
            <a:endParaRPr lang="es-ES" dirty="0">
              <a:solidFill>
                <a:srgbClr val="000000"/>
              </a:solidFill>
              <a:latin typeface="Adobe Garamond Pro"/>
              <a:ea typeface="Adobe Garamond Pro"/>
              <a:cs typeface="Adobe Garamond Pro"/>
            </a:endParaRPr>
          </a:p>
          <a:p>
            <a:pPr algn="just"/>
            <a:r>
              <a:rPr lang="es-ES" dirty="0">
                <a:solidFill>
                  <a:srgbClr val="000000"/>
                </a:solidFill>
                <a:latin typeface="Adobe Garamond Pro"/>
                <a:ea typeface="Adobe Garamond Pro"/>
                <a:cs typeface="Adobe Garamond Pro"/>
              </a:rPr>
              <a:t>• Señor, contigo no temo a nada ni a nadie. Sólo en Vos tengo consuelo; sólo Vos sois alivio en mis penas</a:t>
            </a:r>
            <a:r>
              <a:rPr lang="es-ES" dirty="0" smtClean="0">
                <a:solidFill>
                  <a:srgbClr val="000000"/>
                </a:solidFill>
                <a:latin typeface="Adobe Garamond Pro"/>
                <a:ea typeface="Adobe Garamond Pro"/>
                <a:cs typeface="Adobe Garamond Pro"/>
              </a:rPr>
              <a:t>.</a:t>
            </a:r>
          </a:p>
          <a:p>
            <a:pPr algn="just"/>
            <a:endParaRPr lang="es-ES" dirty="0">
              <a:solidFill>
                <a:srgbClr val="000000"/>
              </a:solidFill>
              <a:latin typeface="Adobe Garamond Pro"/>
              <a:ea typeface="Adobe Garamond Pro"/>
              <a:cs typeface="Adobe Garamond Pro"/>
            </a:endParaRPr>
          </a:p>
          <a:p>
            <a:pPr algn="just"/>
            <a:r>
              <a:rPr lang="es-ES" dirty="0">
                <a:solidFill>
                  <a:srgbClr val="000000"/>
                </a:solidFill>
                <a:latin typeface="Adobe Garamond Pro"/>
                <a:ea typeface="Adobe Garamond Pro"/>
                <a:cs typeface="Adobe Garamond Pro"/>
              </a:rPr>
              <a:t>• Estoy amargadísima –escribía ante una situación muy delicada– aunque, gracias a Dios, no me falta el ánimo. A pesar del cúmulo de cosas que se suceden, no me achanto, pues Dios me ha dado un gran temple, al creer y confiar firmemente que estoy en sus manos.</a:t>
            </a:r>
            <a:endParaRPr lang="es-ES" dirty="0"/>
          </a:p>
        </p:txBody>
      </p:sp>
      <p:sp>
        <p:nvSpPr>
          <p:cNvPr id="7" name="CuadroTexto 6"/>
          <p:cNvSpPr txBox="1"/>
          <p:nvPr/>
        </p:nvSpPr>
        <p:spPr>
          <a:xfrm>
            <a:off x="3063349" y="696601"/>
            <a:ext cx="6007573" cy="861774"/>
          </a:xfrm>
          <a:prstGeom prst="rect">
            <a:avLst/>
          </a:prstGeom>
          <a:noFill/>
        </p:spPr>
        <p:txBody>
          <a:bodyPr wrap="square" rtlCol="0">
            <a:spAutoFit/>
          </a:bodyPr>
          <a:lstStyle/>
          <a:p>
            <a:r>
              <a:rPr lang="es-ES_tradnl" sz="3200" dirty="0">
                <a:solidFill>
                  <a:srgbClr val="FF0000"/>
                </a:solidFill>
                <a:latin typeface="Helvetica"/>
                <a:cs typeface="Helvetica"/>
              </a:rPr>
              <a:t>Su fe en la Providencia</a:t>
            </a:r>
          </a:p>
          <a:p>
            <a:endParaRPr lang="es-ES" dirty="0"/>
          </a:p>
        </p:txBody>
      </p:sp>
      <p:sp>
        <p:nvSpPr>
          <p:cNvPr id="4" name="CuadroTexto 3"/>
          <p:cNvSpPr txBox="1"/>
          <p:nvPr/>
        </p:nvSpPr>
        <p:spPr>
          <a:xfrm>
            <a:off x="1624283" y="6398996"/>
            <a:ext cx="8760248" cy="369332"/>
          </a:xfrm>
          <a:prstGeom prst="rect">
            <a:avLst/>
          </a:prstGeom>
          <a:noFill/>
        </p:spPr>
        <p:txBody>
          <a:bodyPr wrap="none" rtlCol="0">
            <a:spAutoFit/>
          </a:bodyPr>
          <a:lstStyle/>
          <a:p>
            <a:r>
              <a:rPr lang="es-ES" i="1" dirty="0" smtClean="0">
                <a:latin typeface="Adobe Garamond Pro"/>
                <a:cs typeface="Adobe Garamond Pro"/>
              </a:rPr>
              <a:t>Juan Antonio Vives </a:t>
            </a:r>
            <a:r>
              <a:rPr lang="es-ES" i="1" dirty="0" err="1" smtClean="0">
                <a:latin typeface="Adobe Garamond Pro"/>
                <a:cs typeface="Adobe Garamond Pro"/>
              </a:rPr>
              <a:t>Aguilella</a:t>
            </a:r>
            <a:endParaRPr lang="es-ES" i="1" dirty="0">
              <a:latin typeface="Adobe Garamond Pro"/>
              <a:cs typeface="Adobe Garamond Pro"/>
            </a:endParaRPr>
          </a:p>
        </p:txBody>
      </p:sp>
    </p:spTree>
    <p:extLst>
      <p:ext uri="{BB962C8B-B14F-4D97-AF65-F5344CB8AC3E}">
        <p14:creationId xmlns:p14="http://schemas.microsoft.com/office/powerpoint/2010/main" val="229198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159945" y="1967721"/>
            <a:ext cx="7316334" cy="4321783"/>
          </a:xfrm>
        </p:spPr>
        <p:txBody>
          <a:bodyPr>
            <a:normAutofit fontScale="62500" lnSpcReduction="20000"/>
          </a:bodyPr>
          <a:lstStyle/>
          <a:p>
            <a:pPr algn="just"/>
            <a:r>
              <a:rPr lang="es-ES" dirty="0">
                <a:solidFill>
                  <a:srgbClr val="000000"/>
                </a:solidFill>
                <a:latin typeface="Adobe Garamond Pro"/>
                <a:ea typeface="Adobe Garamond Pro"/>
                <a:cs typeface="Adobe Garamond Pro"/>
              </a:rPr>
              <a:t>En 1946 –coincidiendo con la petición que hace al Papa para la Aprobación Pontificia de la Congregación– su salud se resiente fuertemente y el 28 de junio le dio una congestión cerebral, perdió el sentido y se quedó de momento sin habla.</a:t>
            </a:r>
          </a:p>
          <a:p>
            <a:pPr algn="just"/>
            <a:r>
              <a:rPr lang="es-ES" dirty="0">
                <a:solidFill>
                  <a:srgbClr val="000000"/>
                </a:solidFill>
                <a:latin typeface="Adobe Garamond Pro"/>
                <a:ea typeface="Adobe Garamond Pro"/>
                <a:cs typeface="Adobe Garamond Pro"/>
              </a:rPr>
              <a:t>A los tres años –después de haberse mejorado del anterior trance– sufrió otro ataque. Era el mes de junio de 1949. Desde entonces, solía decir a sus hermanas: “</a:t>
            </a:r>
            <a:r>
              <a:rPr lang="es-ES" i="1" dirty="0" err="1">
                <a:solidFill>
                  <a:srgbClr val="000000"/>
                </a:solidFill>
                <a:latin typeface="Adobe Garamond Pro"/>
                <a:ea typeface="Adobe Garamond Pro"/>
                <a:cs typeface="Adobe Garamond Pro"/>
              </a:rPr>
              <a:t>Xiquetes</a:t>
            </a:r>
            <a:r>
              <a:rPr lang="es-ES" i="1" dirty="0">
                <a:solidFill>
                  <a:srgbClr val="000000"/>
                </a:solidFill>
                <a:latin typeface="Adobe Garamond Pro"/>
                <a:ea typeface="Adobe Garamond Pro"/>
                <a:cs typeface="Adobe Garamond Pro"/>
              </a:rPr>
              <a:t>, </a:t>
            </a:r>
            <a:r>
              <a:rPr lang="es-ES" i="1" dirty="0" err="1">
                <a:solidFill>
                  <a:srgbClr val="000000"/>
                </a:solidFill>
                <a:latin typeface="Adobe Garamond Pro"/>
                <a:ea typeface="Adobe Garamond Pro"/>
                <a:cs typeface="Adobe Garamond Pro"/>
              </a:rPr>
              <a:t>açó</a:t>
            </a:r>
            <a:r>
              <a:rPr lang="es-ES" i="1" dirty="0">
                <a:solidFill>
                  <a:srgbClr val="000000"/>
                </a:solidFill>
                <a:latin typeface="Adobe Garamond Pro"/>
                <a:ea typeface="Adobe Garamond Pro"/>
                <a:cs typeface="Adobe Garamond Pro"/>
              </a:rPr>
              <a:t> </a:t>
            </a:r>
            <a:r>
              <a:rPr lang="es-ES" i="1" dirty="0" err="1">
                <a:solidFill>
                  <a:srgbClr val="000000"/>
                </a:solidFill>
                <a:latin typeface="Adobe Garamond Pro"/>
                <a:ea typeface="Adobe Garamond Pro"/>
                <a:cs typeface="Adobe Garamond Pro"/>
              </a:rPr>
              <a:t>s’acaba</a:t>
            </a:r>
            <a:r>
              <a:rPr lang="es-ES" dirty="0">
                <a:solidFill>
                  <a:srgbClr val="000000"/>
                </a:solidFill>
                <a:latin typeface="Adobe Garamond Pro"/>
                <a:ea typeface="Adobe Garamond Pro"/>
                <a:cs typeface="Adobe Garamond Pro"/>
              </a:rPr>
              <a:t>”. Y empezó a redactar su </a:t>
            </a:r>
            <a:r>
              <a:rPr lang="es-ES" i="1" dirty="0">
                <a:solidFill>
                  <a:srgbClr val="000000"/>
                </a:solidFill>
                <a:latin typeface="Adobe Garamond Pro"/>
                <a:ea typeface="Adobe Garamond Pro"/>
                <a:cs typeface="Adobe Garamond Pro"/>
              </a:rPr>
              <a:t>Testamento Espiritual</a:t>
            </a:r>
            <a:r>
              <a:rPr lang="es-ES" dirty="0">
                <a:solidFill>
                  <a:srgbClr val="000000"/>
                </a:solidFill>
                <a:latin typeface="Adobe Garamond Pro"/>
                <a:ea typeface="Adobe Garamond Pro"/>
                <a:cs typeface="Adobe Garamond Pro"/>
              </a:rPr>
              <a:t> en el que expresó:</a:t>
            </a:r>
          </a:p>
          <a:p>
            <a:pPr algn="just"/>
            <a:r>
              <a:rPr lang="es-ES" dirty="0">
                <a:solidFill>
                  <a:srgbClr val="000000"/>
                </a:solidFill>
                <a:latin typeface="Adobe Garamond Pro"/>
                <a:ea typeface="Adobe Garamond Pro"/>
                <a:cs typeface="Adobe Garamond Pro"/>
              </a:rPr>
              <a:t>•	Señor, tuya es la obra. Ahora más que nunca la dejo en tus manos, porque mi trabajo en esta vida parece que toca a su fin.</a:t>
            </a:r>
          </a:p>
          <a:p>
            <a:pPr algn="just"/>
            <a:r>
              <a:rPr lang="es-ES" dirty="0">
                <a:solidFill>
                  <a:srgbClr val="000000"/>
                </a:solidFill>
                <a:latin typeface="Adobe Garamond Pro"/>
                <a:ea typeface="Adobe Garamond Pro"/>
                <a:cs typeface="Adobe Garamond Pro"/>
              </a:rPr>
              <a:t>Trabajé con </a:t>
            </a:r>
            <a:r>
              <a:rPr lang="es-ES" dirty="0" err="1">
                <a:solidFill>
                  <a:srgbClr val="000000"/>
                </a:solidFill>
                <a:latin typeface="Adobe Garamond Pro"/>
                <a:ea typeface="Adobe Garamond Pro"/>
                <a:cs typeface="Adobe Garamond Pro"/>
              </a:rPr>
              <a:t>ahinco</a:t>
            </a:r>
            <a:r>
              <a:rPr lang="es-ES" dirty="0">
                <a:solidFill>
                  <a:srgbClr val="000000"/>
                </a:solidFill>
                <a:latin typeface="Adobe Garamond Pro"/>
                <a:ea typeface="Adobe Garamond Pro"/>
                <a:cs typeface="Adobe Garamond Pro"/>
              </a:rPr>
              <a:t> enseñando tu santa doctrina y realizando cuantas obras me inspiraste… Tú sabes que procuré no escatimar esfuerzos, ni perdonar sacrificio por tu amor…</a:t>
            </a:r>
          </a:p>
          <a:p>
            <a:pPr algn="just"/>
            <a:r>
              <a:rPr lang="es-ES" dirty="0">
                <a:solidFill>
                  <a:srgbClr val="000000"/>
                </a:solidFill>
                <a:latin typeface="Adobe Garamond Pro"/>
                <a:ea typeface="Adobe Garamond Pro"/>
                <a:cs typeface="Adobe Garamond Pro"/>
              </a:rPr>
              <a:t>•	Ahora ya puedo hacer poco por la obra que es tuya. Sí, porque Tú la engendraste en mi corazón. Yo no hice más que cooperar y ponerme a tu servicio y así nació la Congregación.</a:t>
            </a:r>
            <a:endParaRPr lang="es-ES" dirty="0"/>
          </a:p>
        </p:txBody>
      </p:sp>
      <p:sp>
        <p:nvSpPr>
          <p:cNvPr id="7" name="CuadroTexto 6"/>
          <p:cNvSpPr txBox="1"/>
          <p:nvPr/>
        </p:nvSpPr>
        <p:spPr>
          <a:xfrm>
            <a:off x="1159945" y="1214240"/>
            <a:ext cx="3920657" cy="861774"/>
          </a:xfrm>
          <a:prstGeom prst="rect">
            <a:avLst/>
          </a:prstGeom>
          <a:noFill/>
        </p:spPr>
        <p:txBody>
          <a:bodyPr wrap="square" rtlCol="0">
            <a:spAutoFit/>
          </a:bodyPr>
          <a:lstStyle/>
          <a:p>
            <a:r>
              <a:rPr lang="es-ES_tradnl" sz="3200" dirty="0">
                <a:solidFill>
                  <a:srgbClr val="FF0000"/>
                </a:solidFill>
                <a:latin typeface="Helvetica"/>
                <a:cs typeface="Helvetica"/>
              </a:rPr>
              <a:t>Despedida y muerte</a:t>
            </a:r>
          </a:p>
          <a:p>
            <a:endParaRPr lang="es-ES" dirty="0"/>
          </a:p>
        </p:txBody>
      </p:sp>
      <p:sp>
        <p:nvSpPr>
          <p:cNvPr id="4" name="CuadroTexto 3"/>
          <p:cNvSpPr txBox="1"/>
          <p:nvPr/>
        </p:nvSpPr>
        <p:spPr>
          <a:xfrm>
            <a:off x="1624283" y="6398996"/>
            <a:ext cx="8760248" cy="369332"/>
          </a:xfrm>
          <a:prstGeom prst="rect">
            <a:avLst/>
          </a:prstGeom>
          <a:noFill/>
        </p:spPr>
        <p:txBody>
          <a:bodyPr wrap="none" rtlCol="0">
            <a:spAutoFit/>
          </a:bodyPr>
          <a:lstStyle/>
          <a:p>
            <a:r>
              <a:rPr lang="es-ES" i="1" dirty="0" smtClean="0">
                <a:latin typeface="Adobe Garamond Pro"/>
                <a:cs typeface="Adobe Garamond Pro"/>
              </a:rPr>
              <a:t>Juan Antonio Vives </a:t>
            </a:r>
            <a:r>
              <a:rPr lang="es-ES" i="1" dirty="0" err="1" smtClean="0">
                <a:latin typeface="Adobe Garamond Pro"/>
                <a:cs typeface="Adobe Garamond Pro"/>
              </a:rPr>
              <a:t>Aguilella</a:t>
            </a:r>
            <a:endParaRPr lang="es-ES" i="1" dirty="0">
              <a:latin typeface="Adobe Garamond Pro"/>
              <a:cs typeface="Adobe Garamond Pro"/>
            </a:endParaRPr>
          </a:p>
        </p:txBody>
      </p:sp>
    </p:spTree>
    <p:extLst>
      <p:ext uri="{BB962C8B-B14F-4D97-AF65-F5344CB8AC3E}">
        <p14:creationId xmlns:p14="http://schemas.microsoft.com/office/powerpoint/2010/main" val="229198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48465" y="878480"/>
            <a:ext cx="7316334" cy="5327972"/>
          </a:xfrm>
        </p:spPr>
        <p:txBody>
          <a:bodyPr>
            <a:normAutofit fontScale="77500" lnSpcReduction="20000"/>
          </a:bodyPr>
          <a:lstStyle/>
          <a:p>
            <a:pPr algn="just"/>
            <a:r>
              <a:rPr lang="es-ES" dirty="0">
                <a:solidFill>
                  <a:srgbClr val="000000"/>
                </a:solidFill>
                <a:latin typeface="Adobe Garamond Pro"/>
                <a:ea typeface="Adobe Garamond Pro"/>
                <a:cs typeface="Adobe Garamond Pro"/>
              </a:rPr>
              <a:t>El 30 de junio de 1950, entregó plácidamente su espíritu al Padre.</a:t>
            </a:r>
          </a:p>
          <a:p>
            <a:pPr algn="just"/>
            <a:r>
              <a:rPr lang="es-ES" dirty="0">
                <a:solidFill>
                  <a:srgbClr val="000000"/>
                </a:solidFill>
                <a:latin typeface="Adobe Garamond Pro"/>
                <a:ea typeface="Adobe Garamond Pro"/>
                <a:cs typeface="Adobe Garamond Pro"/>
              </a:rPr>
              <a:t>• “Su rostro –dijeron los testigos– reflejaba, tras su muerte, la paz que había tenido en vida y no parecía que estaba muerta, pues estaba sonriente”. Muchos, al verla, quedaban impresionados y exclamaban</a:t>
            </a:r>
            <a:r>
              <a:rPr lang="es-ES" dirty="0" smtClean="0">
                <a:solidFill>
                  <a:srgbClr val="000000"/>
                </a:solidFill>
                <a:latin typeface="Adobe Garamond Pro"/>
                <a:ea typeface="Adobe Garamond Pro"/>
                <a:cs typeface="Adobe Garamond Pro"/>
              </a:rPr>
              <a:t>:</a:t>
            </a:r>
          </a:p>
          <a:p>
            <a:pPr algn="just"/>
            <a:endParaRPr lang="es-ES" dirty="0">
              <a:solidFill>
                <a:srgbClr val="000000"/>
              </a:solidFill>
              <a:latin typeface="Adobe Garamond Pro"/>
              <a:ea typeface="Adobe Garamond Pro"/>
              <a:cs typeface="Adobe Garamond Pro"/>
            </a:endParaRPr>
          </a:p>
          <a:p>
            <a:pPr algn="just"/>
            <a:r>
              <a:rPr lang="es-ES" dirty="0">
                <a:solidFill>
                  <a:srgbClr val="000000"/>
                </a:solidFill>
                <a:latin typeface="Adobe Garamond Pro"/>
                <a:ea typeface="Adobe Garamond Pro"/>
                <a:cs typeface="Adobe Garamond Pro"/>
              </a:rPr>
              <a:t>– “Tiene cara de Santa”… “Así mueren los santos”</a:t>
            </a:r>
            <a:r>
              <a:rPr lang="es-ES" dirty="0" smtClean="0">
                <a:solidFill>
                  <a:srgbClr val="000000"/>
                </a:solidFill>
                <a:latin typeface="Adobe Garamond Pro"/>
                <a:ea typeface="Adobe Garamond Pro"/>
                <a:cs typeface="Adobe Garamond Pro"/>
              </a:rPr>
              <a:t>.</a:t>
            </a:r>
          </a:p>
          <a:p>
            <a:pPr algn="just"/>
            <a:endParaRPr lang="es-ES" dirty="0">
              <a:solidFill>
                <a:srgbClr val="000000"/>
              </a:solidFill>
              <a:latin typeface="Adobe Garamond Pro"/>
              <a:ea typeface="Adobe Garamond Pro"/>
              <a:cs typeface="Adobe Garamond Pro"/>
            </a:endParaRPr>
          </a:p>
          <a:p>
            <a:pPr algn="just"/>
            <a:r>
              <a:rPr lang="es-ES" dirty="0">
                <a:solidFill>
                  <a:srgbClr val="000000"/>
                </a:solidFill>
                <a:latin typeface="Adobe Garamond Pro"/>
                <a:ea typeface="Adobe Garamond Pro"/>
                <a:cs typeface="Adobe Garamond Pro"/>
              </a:rPr>
              <a:t>• Esa sonrisa hacía recordar espontáneamente a quienes con ella habían convivido, lo que más de una vez le oyeron decir</a:t>
            </a:r>
            <a:r>
              <a:rPr lang="es-ES" dirty="0" smtClean="0">
                <a:solidFill>
                  <a:srgbClr val="000000"/>
                </a:solidFill>
                <a:latin typeface="Adobe Garamond Pro"/>
                <a:ea typeface="Adobe Garamond Pro"/>
                <a:cs typeface="Adobe Garamond Pro"/>
              </a:rPr>
              <a:t>:</a:t>
            </a:r>
          </a:p>
          <a:p>
            <a:pPr algn="just"/>
            <a:endParaRPr lang="es-ES" dirty="0">
              <a:solidFill>
                <a:srgbClr val="000000"/>
              </a:solidFill>
              <a:latin typeface="Adobe Garamond Pro"/>
              <a:ea typeface="Adobe Garamond Pro"/>
              <a:cs typeface="Adobe Garamond Pro"/>
            </a:endParaRPr>
          </a:p>
          <a:p>
            <a:pPr algn="just"/>
            <a:r>
              <a:rPr lang="es-ES" dirty="0">
                <a:solidFill>
                  <a:srgbClr val="000000"/>
                </a:solidFill>
                <a:latin typeface="Adobe Garamond Pro"/>
                <a:ea typeface="Adobe Garamond Pro"/>
                <a:cs typeface="Adobe Garamond Pro"/>
              </a:rPr>
              <a:t>“Yo no necesito que nadie me alegre, porque teniendo a Dios, donde voy, llevo felicidad”.</a:t>
            </a:r>
            <a:endParaRPr lang="es-ES" dirty="0"/>
          </a:p>
        </p:txBody>
      </p:sp>
      <p:sp>
        <p:nvSpPr>
          <p:cNvPr id="4" name="CuadroTexto 3"/>
          <p:cNvSpPr txBox="1"/>
          <p:nvPr/>
        </p:nvSpPr>
        <p:spPr>
          <a:xfrm>
            <a:off x="1624283" y="6398996"/>
            <a:ext cx="8760248" cy="369332"/>
          </a:xfrm>
          <a:prstGeom prst="rect">
            <a:avLst/>
          </a:prstGeom>
          <a:noFill/>
        </p:spPr>
        <p:txBody>
          <a:bodyPr wrap="none" rtlCol="0">
            <a:spAutoFit/>
          </a:bodyPr>
          <a:lstStyle/>
          <a:p>
            <a:r>
              <a:rPr lang="es-ES" i="1" dirty="0" smtClean="0">
                <a:latin typeface="Adobe Garamond Pro"/>
                <a:cs typeface="Adobe Garamond Pro"/>
              </a:rPr>
              <a:t>Juan Antonio Vives </a:t>
            </a:r>
            <a:r>
              <a:rPr lang="es-ES" i="1" dirty="0" err="1" smtClean="0">
                <a:latin typeface="Adobe Garamond Pro"/>
                <a:cs typeface="Adobe Garamond Pro"/>
              </a:rPr>
              <a:t>Aguilella</a:t>
            </a:r>
            <a:endParaRPr lang="es-ES" i="1" dirty="0">
              <a:latin typeface="Adobe Garamond Pro"/>
              <a:cs typeface="Adobe Garamond Pro"/>
            </a:endParaRPr>
          </a:p>
        </p:txBody>
      </p:sp>
    </p:spTree>
    <p:extLst>
      <p:ext uri="{BB962C8B-B14F-4D97-AF65-F5344CB8AC3E}">
        <p14:creationId xmlns:p14="http://schemas.microsoft.com/office/powerpoint/2010/main" val="229198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208061" y="3576244"/>
            <a:ext cx="3028905" cy="369332"/>
          </a:xfrm>
          <a:prstGeom prst="rect">
            <a:avLst/>
          </a:prstGeom>
          <a:noFill/>
        </p:spPr>
        <p:txBody>
          <a:bodyPr wrap="square" rtlCol="0">
            <a:spAutoFit/>
          </a:bodyPr>
          <a:lstStyle/>
          <a:p>
            <a:r>
              <a:rPr lang="es-ES" i="1" dirty="0" smtClean="0">
                <a:latin typeface="Adobe Garamond Pro"/>
                <a:cs typeface="Adobe Garamond Pro"/>
              </a:rPr>
              <a:t>Juan Antonio Vives </a:t>
            </a:r>
            <a:r>
              <a:rPr lang="es-ES" i="1" dirty="0" err="1" smtClean="0">
                <a:latin typeface="Adobe Garamond Pro"/>
                <a:cs typeface="Adobe Garamond Pro"/>
              </a:rPr>
              <a:t>Aguilella</a:t>
            </a:r>
            <a:endParaRPr lang="es-ES" i="1" dirty="0">
              <a:latin typeface="Adobe Garamond Pro"/>
              <a:cs typeface="Adobe Garamond Pro"/>
            </a:endParaRPr>
          </a:p>
        </p:txBody>
      </p:sp>
      <p:sp>
        <p:nvSpPr>
          <p:cNvPr id="5" name="CuadroTexto 4"/>
          <p:cNvSpPr txBox="1"/>
          <p:nvPr/>
        </p:nvSpPr>
        <p:spPr>
          <a:xfrm>
            <a:off x="2725631" y="2827591"/>
            <a:ext cx="4688023" cy="830997"/>
          </a:xfrm>
          <a:prstGeom prst="rect">
            <a:avLst/>
          </a:prstGeom>
          <a:noFill/>
        </p:spPr>
        <p:txBody>
          <a:bodyPr wrap="square" rtlCol="0">
            <a:spAutoFit/>
          </a:bodyPr>
          <a:lstStyle/>
          <a:p>
            <a:r>
              <a:rPr lang="es-ES" sz="4800" i="1" dirty="0" smtClean="0">
                <a:latin typeface="Adobe Garamond Pro"/>
                <a:cs typeface="Adobe Garamond Pro"/>
              </a:rPr>
              <a:t>Muchas Gracias</a:t>
            </a:r>
            <a:endParaRPr lang="es-ES" sz="4800" i="1" dirty="0">
              <a:latin typeface="Adobe Garamond Pro"/>
              <a:cs typeface="Adobe Garamond Pro"/>
            </a:endParaRPr>
          </a:p>
        </p:txBody>
      </p:sp>
      <p:sp>
        <p:nvSpPr>
          <p:cNvPr id="6" name="CuadroTexto 5"/>
          <p:cNvSpPr txBox="1"/>
          <p:nvPr/>
        </p:nvSpPr>
        <p:spPr>
          <a:xfrm>
            <a:off x="2853623" y="5468676"/>
            <a:ext cx="4491113" cy="769441"/>
          </a:xfrm>
          <a:prstGeom prst="rect">
            <a:avLst/>
          </a:prstGeom>
          <a:noFill/>
        </p:spPr>
        <p:txBody>
          <a:bodyPr wrap="square" rtlCol="0">
            <a:spAutoFit/>
          </a:bodyPr>
          <a:lstStyle/>
          <a:p>
            <a:r>
              <a:rPr lang="es-ES" sz="4400" i="1" dirty="0" err="1" smtClean="0">
                <a:latin typeface="Adobe Garamond Pro"/>
                <a:cs typeface="Adobe Garamond Pro"/>
              </a:rPr>
              <a:t>www.javives.es</a:t>
            </a:r>
            <a:endParaRPr lang="es-ES" sz="4400" i="1" dirty="0">
              <a:latin typeface="Adobe Garamond Pro"/>
              <a:cs typeface="Adobe Garamond Pro"/>
            </a:endParaRPr>
          </a:p>
        </p:txBody>
      </p:sp>
    </p:spTree>
    <p:extLst>
      <p:ext uri="{BB962C8B-B14F-4D97-AF65-F5344CB8AC3E}">
        <p14:creationId xmlns:p14="http://schemas.microsoft.com/office/powerpoint/2010/main" val="159040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963492" y="2257810"/>
            <a:ext cx="5965679" cy="4111652"/>
          </a:xfrm>
        </p:spPr>
        <p:txBody>
          <a:bodyPr>
            <a:normAutofit fontScale="85000" lnSpcReduction="20000"/>
          </a:bodyPr>
          <a:lstStyle/>
          <a:p>
            <a:pPr algn="just"/>
            <a:r>
              <a:rPr lang="es-ES" dirty="0">
                <a:solidFill>
                  <a:srgbClr val="000000"/>
                </a:solidFill>
                <a:latin typeface="Adobe Garamond Pro"/>
                <a:ea typeface="Adobe Garamond Pro"/>
                <a:cs typeface="Adobe Garamond Pro"/>
              </a:rPr>
              <a:t>El Señor me llamó desde los seis años. Quedé como marcada, me invadió su gracia y, desde entonces, fueron mis deseos ser toda del Señor</a:t>
            </a:r>
            <a:r>
              <a:rPr lang="es-ES" dirty="0" smtClean="0">
                <a:solidFill>
                  <a:srgbClr val="000000"/>
                </a:solidFill>
                <a:latin typeface="Adobe Garamond Pro"/>
                <a:ea typeface="Adobe Garamond Pro"/>
                <a:cs typeface="Adobe Garamond Pro"/>
              </a:rPr>
              <a:t>.</a:t>
            </a:r>
          </a:p>
          <a:p>
            <a:pPr algn="just"/>
            <a:endParaRPr lang="es-ES" dirty="0">
              <a:solidFill>
                <a:srgbClr val="000000"/>
              </a:solidFill>
              <a:latin typeface="Adobe Garamond Pro"/>
              <a:ea typeface="Adobe Garamond Pro"/>
              <a:cs typeface="Adobe Garamond Pro"/>
            </a:endParaRPr>
          </a:p>
          <a:p>
            <a:pPr algn="just"/>
            <a:r>
              <a:rPr lang="es-ES" dirty="0">
                <a:solidFill>
                  <a:srgbClr val="000000"/>
                </a:solidFill>
                <a:latin typeface="Adobe Garamond Pro"/>
                <a:ea typeface="Adobe Garamond Pro"/>
                <a:cs typeface="Adobe Garamond Pro"/>
              </a:rPr>
              <a:t> “</a:t>
            </a:r>
            <a:r>
              <a:rPr lang="es-ES" i="1" dirty="0">
                <a:solidFill>
                  <a:srgbClr val="000000"/>
                </a:solidFill>
                <a:latin typeface="Adobe Garamond Pro"/>
                <a:ea typeface="Adobe Garamond Pro"/>
                <a:cs typeface="Adobe Garamond Pro"/>
              </a:rPr>
              <a:t>No basta</a:t>
            </a:r>
            <a:r>
              <a:rPr lang="es-ES" dirty="0">
                <a:solidFill>
                  <a:srgbClr val="000000"/>
                </a:solidFill>
                <a:latin typeface="Adobe Garamond Pro"/>
                <a:ea typeface="Adobe Garamond Pro"/>
                <a:cs typeface="Adobe Garamond Pro"/>
              </a:rPr>
              <a:t> –decía ya en la adolescencia– </a:t>
            </a:r>
            <a:r>
              <a:rPr lang="es-ES" i="1" dirty="0">
                <a:solidFill>
                  <a:srgbClr val="000000"/>
                </a:solidFill>
                <a:latin typeface="Adobe Garamond Pro"/>
                <a:ea typeface="Adobe Garamond Pro"/>
                <a:cs typeface="Adobe Garamond Pro"/>
              </a:rPr>
              <a:t>llevar escapularios o asistir a los actos de culto en plan de “beata”, sino que hay que vivir intensamente la vida de piedad y llevarla a la práctica con una vida auténticamente cristiana</a:t>
            </a:r>
            <a:r>
              <a:rPr lang="es-ES" dirty="0">
                <a:solidFill>
                  <a:srgbClr val="000000"/>
                </a:solidFill>
                <a:latin typeface="Adobe Garamond Pro"/>
                <a:ea typeface="Adobe Garamond Pro"/>
                <a:cs typeface="Adobe Garamond Pro"/>
              </a:rPr>
              <a:t>”.</a:t>
            </a:r>
            <a:endParaRPr lang="es-ES" dirty="0"/>
          </a:p>
        </p:txBody>
      </p:sp>
      <p:sp>
        <p:nvSpPr>
          <p:cNvPr id="4" name="CuadroTexto 3"/>
          <p:cNvSpPr txBox="1"/>
          <p:nvPr/>
        </p:nvSpPr>
        <p:spPr>
          <a:xfrm>
            <a:off x="1624283" y="6398996"/>
            <a:ext cx="8760248" cy="369332"/>
          </a:xfrm>
          <a:prstGeom prst="rect">
            <a:avLst/>
          </a:prstGeom>
          <a:noFill/>
        </p:spPr>
        <p:txBody>
          <a:bodyPr wrap="none" rtlCol="0">
            <a:spAutoFit/>
          </a:bodyPr>
          <a:lstStyle/>
          <a:p>
            <a:r>
              <a:rPr lang="es-ES" i="1" dirty="0" smtClean="0">
                <a:latin typeface="Adobe Garamond Pro"/>
                <a:cs typeface="Adobe Garamond Pro"/>
              </a:rPr>
              <a:t>Juan Antonio Vives </a:t>
            </a:r>
            <a:r>
              <a:rPr lang="es-ES" i="1" dirty="0" err="1" smtClean="0">
                <a:latin typeface="Adobe Garamond Pro"/>
                <a:cs typeface="Adobe Garamond Pro"/>
              </a:rPr>
              <a:t>Aguilella</a:t>
            </a:r>
            <a:endParaRPr lang="es-ES" i="1" dirty="0">
              <a:latin typeface="Adobe Garamond Pro"/>
              <a:cs typeface="Adobe Garamond Pro"/>
            </a:endParaRPr>
          </a:p>
        </p:txBody>
      </p:sp>
    </p:spTree>
    <p:extLst>
      <p:ext uri="{BB962C8B-B14F-4D97-AF65-F5344CB8AC3E}">
        <p14:creationId xmlns:p14="http://schemas.microsoft.com/office/powerpoint/2010/main" val="9687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04321" y="1466513"/>
            <a:ext cx="4850423" cy="2474113"/>
          </a:xfrm>
        </p:spPr>
        <p:txBody>
          <a:bodyPr>
            <a:noAutofit/>
          </a:bodyPr>
          <a:lstStyle/>
          <a:p>
            <a:pPr algn="just"/>
            <a:r>
              <a:rPr lang="es-ES" sz="2800" dirty="0">
                <a:solidFill>
                  <a:srgbClr val="000000"/>
                </a:solidFill>
                <a:latin typeface="Adobe Garamond Pro"/>
                <a:ea typeface="Adobe Garamond Pro"/>
                <a:cs typeface="Adobe Garamond Pro"/>
              </a:rPr>
              <a:t>Por el mes de marzo de 1899 dos piadosas doncellas de modesta familia se consagraron a la enseñanza de la Doctrina cristiana, poniéndose a las órdenes del cura de </a:t>
            </a:r>
            <a:r>
              <a:rPr lang="es-ES" sz="2800" dirty="0" err="1">
                <a:solidFill>
                  <a:srgbClr val="000000"/>
                </a:solidFill>
                <a:latin typeface="Adobe Garamond Pro"/>
                <a:ea typeface="Adobe Garamond Pro"/>
                <a:cs typeface="Adobe Garamond Pro"/>
              </a:rPr>
              <a:t>Aldaya</a:t>
            </a:r>
            <a:r>
              <a:rPr lang="es-ES" sz="2800" dirty="0">
                <a:solidFill>
                  <a:srgbClr val="000000"/>
                </a:solidFill>
                <a:latin typeface="Adobe Garamond Pro"/>
                <a:ea typeface="Adobe Garamond Pro"/>
                <a:cs typeface="Adobe Garamond Pro"/>
              </a:rPr>
              <a:t>.</a:t>
            </a:r>
          </a:p>
          <a:p>
            <a:pPr algn="just"/>
            <a:r>
              <a:rPr lang="es-ES" sz="2800" dirty="0">
                <a:solidFill>
                  <a:srgbClr val="000000"/>
                </a:solidFill>
                <a:latin typeface="Adobe Garamond Pro"/>
                <a:ea typeface="Adobe Garamond Pro"/>
                <a:cs typeface="Adobe Garamond Pro"/>
              </a:rPr>
              <a:t>Bien pronto ganaron para su empresa algunas otras muchachas, hijas también de honrados labradores y pudieron extender sus trabajos a otras parroquias.</a:t>
            </a:r>
            <a:endParaRPr lang="es-ES" sz="2800" dirty="0"/>
          </a:p>
        </p:txBody>
      </p:sp>
      <p:sp>
        <p:nvSpPr>
          <p:cNvPr id="7" name="CuadroTexto 6"/>
          <p:cNvSpPr txBox="1"/>
          <p:nvPr/>
        </p:nvSpPr>
        <p:spPr>
          <a:xfrm>
            <a:off x="917591" y="584065"/>
            <a:ext cx="3920657" cy="861774"/>
          </a:xfrm>
          <a:prstGeom prst="rect">
            <a:avLst/>
          </a:prstGeom>
          <a:noFill/>
        </p:spPr>
        <p:txBody>
          <a:bodyPr wrap="square" rtlCol="0">
            <a:spAutoFit/>
          </a:bodyPr>
          <a:lstStyle/>
          <a:p>
            <a:r>
              <a:rPr lang="es-ES" sz="3200" b="0" i="0" dirty="0" smtClean="0">
                <a:solidFill>
                  <a:srgbClr val="FF0000"/>
                </a:solidFill>
                <a:latin typeface="Helvetica"/>
                <a:ea typeface="Helvetica"/>
                <a:cs typeface="Helvetica"/>
              </a:rPr>
              <a:t>Empieza la Obra</a:t>
            </a:r>
          </a:p>
          <a:p>
            <a:endParaRPr lang="es-ES" dirty="0"/>
          </a:p>
        </p:txBody>
      </p:sp>
      <p:sp>
        <p:nvSpPr>
          <p:cNvPr id="4" name="CuadroTexto 3"/>
          <p:cNvSpPr txBox="1"/>
          <p:nvPr/>
        </p:nvSpPr>
        <p:spPr>
          <a:xfrm>
            <a:off x="1624283" y="6398996"/>
            <a:ext cx="8760248" cy="369332"/>
          </a:xfrm>
          <a:prstGeom prst="rect">
            <a:avLst/>
          </a:prstGeom>
          <a:noFill/>
        </p:spPr>
        <p:txBody>
          <a:bodyPr wrap="none" rtlCol="0">
            <a:spAutoFit/>
          </a:bodyPr>
          <a:lstStyle/>
          <a:p>
            <a:r>
              <a:rPr lang="es-ES" i="1" dirty="0" smtClean="0">
                <a:latin typeface="Adobe Garamond Pro"/>
                <a:cs typeface="Adobe Garamond Pro"/>
              </a:rPr>
              <a:t>Juan Antonio Vives </a:t>
            </a:r>
            <a:r>
              <a:rPr lang="es-ES" i="1" dirty="0" err="1" smtClean="0">
                <a:latin typeface="Adobe Garamond Pro"/>
                <a:cs typeface="Adobe Garamond Pro"/>
              </a:rPr>
              <a:t>Aguilella</a:t>
            </a:r>
            <a:endParaRPr lang="es-ES" i="1" dirty="0">
              <a:latin typeface="Adobe Garamond Pro"/>
              <a:cs typeface="Adobe Garamond Pro"/>
            </a:endParaRPr>
          </a:p>
        </p:txBody>
      </p:sp>
    </p:spTree>
    <p:extLst>
      <p:ext uri="{BB962C8B-B14F-4D97-AF65-F5344CB8AC3E}">
        <p14:creationId xmlns:p14="http://schemas.microsoft.com/office/powerpoint/2010/main" val="229198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267796" y="1379258"/>
            <a:ext cx="5335377" cy="2474113"/>
          </a:xfrm>
        </p:spPr>
        <p:txBody>
          <a:bodyPr>
            <a:noAutofit/>
          </a:bodyPr>
          <a:lstStyle/>
          <a:p>
            <a:pPr algn="just"/>
            <a:r>
              <a:rPr lang="es-ES" sz="2400" dirty="0">
                <a:solidFill>
                  <a:srgbClr val="000000"/>
                </a:solidFill>
                <a:latin typeface="Adobe Garamond Pro"/>
                <a:ea typeface="Adobe Garamond Pro"/>
                <a:cs typeface="Adobe Garamond Pro"/>
              </a:rPr>
              <a:t>En 1902 ya vivía un grupito en comunidad parcialmente, pasando el día reunidas y trabajando. Poco después, algunas de ellas empezaron a vivir en comunidad, pernoctando incluso en una casa de la calle Horno. A ellas se unían, durante el día, otras jóvenes como colaboradoras. Para entonces atendían además del Centro catequético de </a:t>
            </a:r>
            <a:r>
              <a:rPr lang="es-ES" sz="2400" dirty="0" err="1">
                <a:solidFill>
                  <a:srgbClr val="000000"/>
                </a:solidFill>
                <a:latin typeface="Adobe Garamond Pro"/>
                <a:ea typeface="Adobe Garamond Pro"/>
                <a:cs typeface="Adobe Garamond Pro"/>
              </a:rPr>
              <a:t>Aldaya</a:t>
            </a:r>
            <a:r>
              <a:rPr lang="es-ES" sz="2400" dirty="0">
                <a:solidFill>
                  <a:srgbClr val="000000"/>
                </a:solidFill>
                <a:latin typeface="Adobe Garamond Pro"/>
                <a:ea typeface="Adobe Garamond Pro"/>
                <a:cs typeface="Adobe Garamond Pro"/>
              </a:rPr>
              <a:t>, el de </a:t>
            </a:r>
            <a:r>
              <a:rPr lang="es-ES" sz="2400" dirty="0" err="1">
                <a:solidFill>
                  <a:srgbClr val="000000"/>
                </a:solidFill>
                <a:latin typeface="Adobe Garamond Pro"/>
                <a:ea typeface="Adobe Garamond Pro"/>
                <a:cs typeface="Adobe Garamond Pro"/>
              </a:rPr>
              <a:t>Chirivella</a:t>
            </a:r>
            <a:r>
              <a:rPr lang="es-ES" sz="2400" dirty="0">
                <a:solidFill>
                  <a:srgbClr val="000000"/>
                </a:solidFill>
                <a:latin typeface="Adobe Garamond Pro"/>
                <a:ea typeface="Adobe Garamond Pro"/>
                <a:cs typeface="Adobe Garamond Pro"/>
              </a:rPr>
              <a:t> y el de aquí de </a:t>
            </a:r>
            <a:r>
              <a:rPr lang="es-ES" sz="2400" dirty="0" err="1">
                <a:solidFill>
                  <a:srgbClr val="000000"/>
                </a:solidFill>
                <a:latin typeface="Adobe Garamond Pro"/>
                <a:ea typeface="Adobe Garamond Pro"/>
                <a:cs typeface="Adobe Garamond Pro"/>
              </a:rPr>
              <a:t>Alacuás</a:t>
            </a:r>
            <a:r>
              <a:rPr lang="es-ES" sz="2400" dirty="0">
                <a:solidFill>
                  <a:srgbClr val="000000"/>
                </a:solidFill>
                <a:latin typeface="Adobe Garamond Pro"/>
                <a:ea typeface="Adobe Garamond Pro"/>
                <a:cs typeface="Adobe Garamond Pro"/>
              </a:rPr>
              <a:t> que se inauguró aquel mismo año 1902.</a:t>
            </a:r>
          </a:p>
          <a:p>
            <a:pPr algn="just"/>
            <a:r>
              <a:rPr lang="es-ES" sz="2400" dirty="0">
                <a:solidFill>
                  <a:srgbClr val="000000"/>
                </a:solidFill>
                <a:latin typeface="Adobe Garamond Pro"/>
                <a:ea typeface="Adobe Garamond Pro"/>
                <a:cs typeface="Adobe Garamond Pro"/>
              </a:rPr>
              <a:t>Después, se harían cargo también del de </a:t>
            </a:r>
            <a:r>
              <a:rPr lang="es-ES" sz="2400" dirty="0" err="1">
                <a:solidFill>
                  <a:srgbClr val="000000"/>
                </a:solidFill>
                <a:latin typeface="Adobe Garamond Pro"/>
                <a:ea typeface="Adobe Garamond Pro"/>
                <a:cs typeface="Adobe Garamond Pro"/>
              </a:rPr>
              <a:t>Paiporta</a:t>
            </a:r>
            <a:r>
              <a:rPr lang="es-ES" sz="2400" dirty="0">
                <a:solidFill>
                  <a:srgbClr val="000000"/>
                </a:solidFill>
                <a:latin typeface="Adobe Garamond Pro"/>
                <a:ea typeface="Adobe Garamond Pro"/>
                <a:cs typeface="Adobe Garamond Pro"/>
              </a:rPr>
              <a:t> (1904) y el de </a:t>
            </a:r>
            <a:r>
              <a:rPr lang="es-ES" sz="2400" dirty="0" err="1">
                <a:solidFill>
                  <a:srgbClr val="000000"/>
                </a:solidFill>
                <a:latin typeface="Adobe Garamond Pro"/>
                <a:ea typeface="Adobe Garamond Pro"/>
                <a:cs typeface="Adobe Garamond Pro"/>
              </a:rPr>
              <a:t>Alfafar</a:t>
            </a:r>
            <a:r>
              <a:rPr lang="es-ES" sz="2400" dirty="0">
                <a:solidFill>
                  <a:srgbClr val="000000"/>
                </a:solidFill>
                <a:latin typeface="Adobe Garamond Pro"/>
                <a:ea typeface="Adobe Garamond Pro"/>
                <a:cs typeface="Adobe Garamond Pro"/>
              </a:rPr>
              <a:t> (1908).</a:t>
            </a:r>
            <a:endParaRPr lang="es-ES" sz="2400" dirty="0"/>
          </a:p>
        </p:txBody>
      </p:sp>
      <p:sp>
        <p:nvSpPr>
          <p:cNvPr id="4" name="CuadroTexto 3"/>
          <p:cNvSpPr txBox="1"/>
          <p:nvPr/>
        </p:nvSpPr>
        <p:spPr>
          <a:xfrm>
            <a:off x="1624283" y="6398996"/>
            <a:ext cx="8760248" cy="369332"/>
          </a:xfrm>
          <a:prstGeom prst="rect">
            <a:avLst/>
          </a:prstGeom>
          <a:noFill/>
        </p:spPr>
        <p:txBody>
          <a:bodyPr wrap="none" rtlCol="0">
            <a:spAutoFit/>
          </a:bodyPr>
          <a:lstStyle/>
          <a:p>
            <a:r>
              <a:rPr lang="es-ES" i="1" dirty="0" smtClean="0">
                <a:latin typeface="Adobe Garamond Pro"/>
                <a:cs typeface="Adobe Garamond Pro"/>
              </a:rPr>
              <a:t>Juan Antonio Vives </a:t>
            </a:r>
            <a:r>
              <a:rPr lang="es-ES" i="1" dirty="0" err="1" smtClean="0">
                <a:latin typeface="Adobe Garamond Pro"/>
                <a:cs typeface="Adobe Garamond Pro"/>
              </a:rPr>
              <a:t>Aguilella</a:t>
            </a:r>
            <a:endParaRPr lang="es-ES" i="1" dirty="0">
              <a:latin typeface="Adobe Garamond Pro"/>
              <a:cs typeface="Adobe Garamond Pro"/>
            </a:endParaRPr>
          </a:p>
        </p:txBody>
      </p:sp>
    </p:spTree>
    <p:extLst>
      <p:ext uri="{BB962C8B-B14F-4D97-AF65-F5344CB8AC3E}">
        <p14:creationId xmlns:p14="http://schemas.microsoft.com/office/powerpoint/2010/main" val="229198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800359" y="1181352"/>
            <a:ext cx="4764529" cy="4882926"/>
          </a:xfrm>
        </p:spPr>
        <p:txBody>
          <a:bodyPr>
            <a:normAutofit fontScale="32500" lnSpcReduction="20000"/>
          </a:bodyPr>
          <a:lstStyle/>
          <a:p>
            <a:pPr algn="just"/>
            <a:r>
              <a:rPr lang="es-ES" sz="7000" dirty="0">
                <a:solidFill>
                  <a:srgbClr val="000000"/>
                </a:solidFill>
                <a:latin typeface="Adobe Garamond Pro"/>
                <a:ea typeface="Adobe Garamond Pro"/>
                <a:cs typeface="Adobe Garamond Pro"/>
              </a:rPr>
              <a:t>El 19 de marzo de 1909 vistieron ya el hábito de la Virgen de los Dolores.</a:t>
            </a:r>
          </a:p>
          <a:p>
            <a:pPr algn="just"/>
            <a:r>
              <a:rPr lang="es-ES" sz="7000" dirty="0">
                <a:solidFill>
                  <a:srgbClr val="000000"/>
                </a:solidFill>
                <a:latin typeface="Adobe Garamond Pro"/>
                <a:ea typeface="Adobe Garamond Pro"/>
                <a:cs typeface="Adobe Garamond Pro"/>
              </a:rPr>
              <a:t>Ese mismo año 1909 ampliaron su labor catequética a </a:t>
            </a:r>
            <a:r>
              <a:rPr lang="es-ES" sz="7000" i="1" dirty="0" err="1" smtClean="0">
                <a:solidFill>
                  <a:srgbClr val="000000"/>
                </a:solidFill>
                <a:latin typeface="Adobe Garamond Pro"/>
                <a:ea typeface="Adobe Garamond Pro"/>
                <a:cs typeface="Adobe Garamond Pro"/>
              </a:rPr>
              <a:t>Picassent</a:t>
            </a:r>
            <a:r>
              <a:rPr lang="es-ES" sz="7000" dirty="0">
                <a:solidFill>
                  <a:srgbClr val="000000"/>
                </a:solidFill>
                <a:latin typeface="Adobe Garamond Pro"/>
                <a:ea typeface="Adobe Garamond Pro"/>
                <a:cs typeface="Adobe Garamond Pro"/>
              </a:rPr>
              <a:t>, </a:t>
            </a:r>
            <a:r>
              <a:rPr lang="es-ES" sz="7000" i="1" dirty="0" err="1">
                <a:solidFill>
                  <a:srgbClr val="000000"/>
                </a:solidFill>
                <a:latin typeface="Adobe Garamond Pro"/>
                <a:ea typeface="Adobe Garamond Pro"/>
                <a:cs typeface="Adobe Garamond Pro"/>
              </a:rPr>
              <a:t>Benimàmet</a:t>
            </a:r>
            <a:r>
              <a:rPr lang="es-ES" sz="7000" dirty="0">
                <a:solidFill>
                  <a:srgbClr val="000000"/>
                </a:solidFill>
                <a:latin typeface="Adobe Garamond Pro"/>
                <a:ea typeface="Adobe Garamond Pro"/>
                <a:cs typeface="Adobe Garamond Pro"/>
              </a:rPr>
              <a:t>, </a:t>
            </a:r>
            <a:r>
              <a:rPr lang="es-ES" sz="7000" i="1" dirty="0" smtClean="0">
                <a:solidFill>
                  <a:srgbClr val="000000"/>
                </a:solidFill>
                <a:latin typeface="Adobe Garamond Pro"/>
                <a:ea typeface="Adobe Garamond Pro"/>
                <a:cs typeface="Adobe Garamond Pro"/>
              </a:rPr>
              <a:t>San Miguel </a:t>
            </a:r>
            <a:r>
              <a:rPr lang="es-ES" sz="7000" i="1" dirty="0">
                <a:solidFill>
                  <a:srgbClr val="000000"/>
                </a:solidFill>
                <a:latin typeface="Adobe Garamond Pro"/>
                <a:ea typeface="Adobe Garamond Pro"/>
                <a:cs typeface="Adobe Garamond Pro"/>
              </a:rPr>
              <a:t>de </a:t>
            </a:r>
            <a:r>
              <a:rPr lang="es-ES" sz="7000" i="1" dirty="0" err="1">
                <a:solidFill>
                  <a:srgbClr val="000000"/>
                </a:solidFill>
                <a:latin typeface="Adobe Garamond Pro"/>
                <a:ea typeface="Adobe Garamond Pro"/>
                <a:cs typeface="Adobe Garamond Pro"/>
              </a:rPr>
              <a:t>Soternes</a:t>
            </a:r>
            <a:r>
              <a:rPr lang="es-ES" sz="7000" dirty="0">
                <a:solidFill>
                  <a:srgbClr val="000000"/>
                </a:solidFill>
                <a:latin typeface="Adobe Garamond Pro"/>
                <a:ea typeface="Adobe Garamond Pro"/>
                <a:cs typeface="Adobe Garamond Pro"/>
              </a:rPr>
              <a:t> y </a:t>
            </a:r>
            <a:r>
              <a:rPr lang="es-ES" sz="7000" i="1" dirty="0" err="1">
                <a:solidFill>
                  <a:srgbClr val="000000"/>
                </a:solidFill>
                <a:latin typeface="Adobe Garamond Pro"/>
                <a:ea typeface="Adobe Garamond Pro"/>
                <a:cs typeface="Adobe Garamond Pro"/>
              </a:rPr>
              <a:t>Mislata</a:t>
            </a:r>
            <a:r>
              <a:rPr lang="es-ES" sz="7000" dirty="0">
                <a:solidFill>
                  <a:srgbClr val="000000"/>
                </a:solidFill>
                <a:latin typeface="Adobe Garamond Pro"/>
                <a:ea typeface="Adobe Garamond Pro"/>
                <a:cs typeface="Adobe Garamond Pro"/>
              </a:rPr>
              <a:t>.</a:t>
            </a:r>
          </a:p>
          <a:p>
            <a:pPr algn="just"/>
            <a:r>
              <a:rPr lang="es-ES" sz="7000" dirty="0">
                <a:solidFill>
                  <a:srgbClr val="000000"/>
                </a:solidFill>
                <a:latin typeface="Adobe Garamond Pro"/>
                <a:ea typeface="Adobe Garamond Pro"/>
                <a:cs typeface="Adobe Garamond Pro"/>
              </a:rPr>
              <a:t>En 1910 adoptaron ya el nombre de </a:t>
            </a:r>
            <a:r>
              <a:rPr lang="es-ES" sz="7000" i="1" dirty="0">
                <a:solidFill>
                  <a:srgbClr val="000000"/>
                </a:solidFill>
                <a:latin typeface="Adobe Garamond Pro"/>
                <a:ea typeface="Adobe Garamond Pro"/>
                <a:cs typeface="Adobe Garamond Pro"/>
              </a:rPr>
              <a:t>Catequistas de la Virgen de los Dolores</a:t>
            </a:r>
            <a:r>
              <a:rPr lang="es-ES" sz="7000" dirty="0">
                <a:solidFill>
                  <a:srgbClr val="000000"/>
                </a:solidFill>
                <a:latin typeface="Adobe Garamond Pro"/>
                <a:ea typeface="Adobe Garamond Pro"/>
                <a:cs typeface="Adobe Garamond Pro"/>
              </a:rPr>
              <a:t> y abrieron el </a:t>
            </a:r>
            <a:r>
              <a:rPr lang="es-ES" sz="7000" i="1" dirty="0">
                <a:solidFill>
                  <a:srgbClr val="000000"/>
                </a:solidFill>
                <a:latin typeface="Adobe Garamond Pro"/>
                <a:ea typeface="Adobe Garamond Pro"/>
                <a:cs typeface="Adobe Garamond Pro"/>
              </a:rPr>
              <a:t>Centro catequético de </a:t>
            </a:r>
            <a:r>
              <a:rPr lang="es-ES" sz="7000" i="1" dirty="0" err="1">
                <a:solidFill>
                  <a:srgbClr val="000000"/>
                </a:solidFill>
                <a:latin typeface="Adobe Garamond Pro"/>
                <a:ea typeface="Adobe Garamond Pro"/>
                <a:cs typeface="Adobe Garamond Pro"/>
              </a:rPr>
              <a:t>Campanar</a:t>
            </a:r>
            <a:r>
              <a:rPr lang="es-ES" sz="7000" dirty="0">
                <a:solidFill>
                  <a:srgbClr val="000000"/>
                </a:solidFill>
                <a:latin typeface="Adobe Garamond Pro"/>
                <a:ea typeface="Adobe Garamond Pro"/>
                <a:cs typeface="Adobe Garamond Pro"/>
              </a:rPr>
              <a:t>.</a:t>
            </a:r>
          </a:p>
          <a:p>
            <a:pPr algn="just"/>
            <a:r>
              <a:rPr lang="es-ES" sz="7000" dirty="0">
                <a:solidFill>
                  <a:srgbClr val="000000"/>
                </a:solidFill>
                <a:latin typeface="Adobe Garamond Pro"/>
                <a:ea typeface="Adobe Garamond Pro"/>
                <a:cs typeface="Adobe Garamond Pro"/>
              </a:rPr>
              <a:t>Al año siguiente –en 1911– se hicieron presentes en </a:t>
            </a:r>
            <a:r>
              <a:rPr lang="es-ES" sz="7000" i="1" dirty="0" err="1">
                <a:solidFill>
                  <a:srgbClr val="000000"/>
                </a:solidFill>
                <a:latin typeface="Adobe Garamond Pro"/>
                <a:ea typeface="Adobe Garamond Pro"/>
                <a:cs typeface="Adobe Garamond Pro"/>
              </a:rPr>
              <a:t>Massanassa</a:t>
            </a:r>
            <a:r>
              <a:rPr lang="es-ES" sz="7000" dirty="0">
                <a:solidFill>
                  <a:srgbClr val="000000"/>
                </a:solidFill>
                <a:latin typeface="Adobe Garamond Pro"/>
                <a:ea typeface="Adobe Garamond Pro"/>
                <a:cs typeface="Adobe Garamond Pro"/>
              </a:rPr>
              <a:t>, </a:t>
            </a:r>
            <a:r>
              <a:rPr lang="es-ES" sz="7000" i="1" dirty="0">
                <a:solidFill>
                  <a:srgbClr val="000000"/>
                </a:solidFill>
                <a:latin typeface="Adobe Garamond Pro"/>
                <a:ea typeface="Adobe Garamond Pro"/>
                <a:cs typeface="Adobe Garamond Pro"/>
              </a:rPr>
              <a:t>Paterna</a:t>
            </a:r>
            <a:r>
              <a:rPr lang="es-ES" sz="7000" dirty="0">
                <a:solidFill>
                  <a:srgbClr val="000000"/>
                </a:solidFill>
                <a:latin typeface="Adobe Garamond Pro"/>
                <a:ea typeface="Adobe Garamond Pro"/>
                <a:cs typeface="Adobe Garamond Pro"/>
              </a:rPr>
              <a:t> y </a:t>
            </a:r>
            <a:r>
              <a:rPr lang="es-ES" sz="7000" i="1" dirty="0" err="1">
                <a:solidFill>
                  <a:srgbClr val="000000"/>
                </a:solidFill>
                <a:latin typeface="Adobe Garamond Pro"/>
                <a:ea typeface="Adobe Garamond Pro"/>
                <a:cs typeface="Adobe Garamond Pro"/>
              </a:rPr>
              <a:t>Catarroja</a:t>
            </a:r>
            <a:r>
              <a:rPr lang="es-ES" sz="7000" dirty="0">
                <a:solidFill>
                  <a:srgbClr val="000000"/>
                </a:solidFill>
                <a:latin typeface="Adobe Garamond Pro"/>
                <a:ea typeface="Adobe Garamond Pro"/>
                <a:cs typeface="Adobe Garamond Pro"/>
              </a:rPr>
              <a:t>. Y este mismo año, el arzobispo de Valencia aprobó el </a:t>
            </a:r>
            <a:r>
              <a:rPr lang="es-ES" sz="7000" i="1" dirty="0">
                <a:solidFill>
                  <a:srgbClr val="000000"/>
                </a:solidFill>
                <a:latin typeface="Adobe Garamond Pro"/>
                <a:ea typeface="Adobe Garamond Pro"/>
                <a:cs typeface="Adobe Garamond Pro"/>
              </a:rPr>
              <a:t>Directorio</a:t>
            </a:r>
            <a:r>
              <a:rPr lang="es-ES" sz="7000" dirty="0">
                <a:solidFill>
                  <a:srgbClr val="000000"/>
                </a:solidFill>
                <a:latin typeface="Adobe Garamond Pro"/>
                <a:ea typeface="Adobe Garamond Pro"/>
                <a:cs typeface="Adobe Garamond Pro"/>
              </a:rPr>
              <a:t> por el que se regiría la </a:t>
            </a:r>
            <a:r>
              <a:rPr lang="es-ES" sz="7000" dirty="0" smtClean="0">
                <a:solidFill>
                  <a:srgbClr val="000000"/>
                </a:solidFill>
                <a:latin typeface="Adobe Garamond Pro"/>
                <a:ea typeface="Adobe Garamond Pro"/>
                <a:cs typeface="Adobe Garamond Pro"/>
              </a:rPr>
              <a:t>entonces asociación</a:t>
            </a:r>
            <a:endParaRPr lang="es-ES" dirty="0"/>
          </a:p>
        </p:txBody>
      </p:sp>
      <p:sp>
        <p:nvSpPr>
          <p:cNvPr id="2" name="CuadroTexto 1"/>
          <p:cNvSpPr txBox="1"/>
          <p:nvPr/>
        </p:nvSpPr>
        <p:spPr>
          <a:xfrm>
            <a:off x="1624283" y="6398996"/>
            <a:ext cx="8760248" cy="369332"/>
          </a:xfrm>
          <a:prstGeom prst="rect">
            <a:avLst/>
          </a:prstGeom>
          <a:noFill/>
        </p:spPr>
        <p:txBody>
          <a:bodyPr wrap="none" rtlCol="0">
            <a:spAutoFit/>
          </a:bodyPr>
          <a:lstStyle/>
          <a:p>
            <a:r>
              <a:rPr lang="es-ES" i="1" dirty="0" smtClean="0">
                <a:latin typeface="Adobe Garamond Pro"/>
                <a:cs typeface="Adobe Garamond Pro"/>
              </a:rPr>
              <a:t>Juan Antonio Vives </a:t>
            </a:r>
            <a:r>
              <a:rPr lang="es-ES" i="1" dirty="0" err="1" smtClean="0">
                <a:latin typeface="Adobe Garamond Pro"/>
                <a:cs typeface="Adobe Garamond Pro"/>
              </a:rPr>
              <a:t>Aguilella</a:t>
            </a:r>
            <a:endParaRPr lang="es-ES" i="1" dirty="0">
              <a:latin typeface="Adobe Garamond Pro"/>
              <a:cs typeface="Adobe Garamond Pro"/>
            </a:endParaRPr>
          </a:p>
        </p:txBody>
      </p:sp>
    </p:spTree>
    <p:extLst>
      <p:ext uri="{BB962C8B-B14F-4D97-AF65-F5344CB8AC3E}">
        <p14:creationId xmlns:p14="http://schemas.microsoft.com/office/powerpoint/2010/main" val="229198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460915" y="899255"/>
            <a:ext cx="5052560" cy="4347921"/>
          </a:xfrm>
        </p:spPr>
        <p:txBody>
          <a:bodyPr>
            <a:normAutofit fontScale="85000" lnSpcReduction="10000"/>
          </a:bodyPr>
          <a:lstStyle/>
          <a:p>
            <a:pPr algn="just"/>
            <a:r>
              <a:rPr lang="es-ES" dirty="0">
                <a:solidFill>
                  <a:srgbClr val="000000"/>
                </a:solidFill>
                <a:latin typeface="Adobe Garamond Pro"/>
                <a:ea typeface="Adobe Garamond Pro"/>
                <a:cs typeface="Adobe Garamond Pro"/>
              </a:rPr>
              <a:t>Entre 1915 y 1922 se hicieron cargo de la catequesis de </a:t>
            </a:r>
            <a:r>
              <a:rPr lang="es-ES" i="1" dirty="0" err="1">
                <a:solidFill>
                  <a:srgbClr val="000000"/>
                </a:solidFill>
                <a:latin typeface="Adobe Garamond Pro"/>
                <a:ea typeface="Adobe Garamond Pro"/>
                <a:cs typeface="Adobe Garamond Pro"/>
              </a:rPr>
              <a:t>Albal</a:t>
            </a:r>
            <a:r>
              <a:rPr lang="es-ES" dirty="0">
                <a:solidFill>
                  <a:srgbClr val="000000"/>
                </a:solidFill>
                <a:latin typeface="Adobe Garamond Pro"/>
                <a:ea typeface="Adobe Garamond Pro"/>
                <a:cs typeface="Adobe Garamond Pro"/>
              </a:rPr>
              <a:t>, </a:t>
            </a:r>
            <a:r>
              <a:rPr lang="es-ES" i="1" dirty="0" err="1">
                <a:solidFill>
                  <a:srgbClr val="000000"/>
                </a:solidFill>
                <a:latin typeface="Adobe Garamond Pro"/>
                <a:ea typeface="Adobe Garamond Pro"/>
                <a:cs typeface="Adobe Garamond Pro"/>
              </a:rPr>
              <a:t>Bétera</a:t>
            </a:r>
            <a:r>
              <a:rPr lang="es-ES" dirty="0">
                <a:solidFill>
                  <a:srgbClr val="000000"/>
                </a:solidFill>
                <a:latin typeface="Adobe Garamond Pro"/>
                <a:ea typeface="Adobe Garamond Pro"/>
                <a:cs typeface="Adobe Garamond Pro"/>
              </a:rPr>
              <a:t>, </a:t>
            </a:r>
            <a:r>
              <a:rPr lang="es-ES" i="1" dirty="0" err="1">
                <a:solidFill>
                  <a:srgbClr val="000000"/>
                </a:solidFill>
                <a:latin typeface="Adobe Garamond Pro"/>
                <a:ea typeface="Adobe Garamond Pro"/>
                <a:cs typeface="Adobe Garamond Pro"/>
              </a:rPr>
              <a:t>Bonrepós</a:t>
            </a:r>
            <a:r>
              <a:rPr lang="es-ES" dirty="0">
                <a:solidFill>
                  <a:srgbClr val="000000"/>
                </a:solidFill>
                <a:latin typeface="Adobe Garamond Pro"/>
                <a:ea typeface="Adobe Garamond Pro"/>
                <a:cs typeface="Adobe Garamond Pro"/>
              </a:rPr>
              <a:t>, </a:t>
            </a:r>
            <a:r>
              <a:rPr lang="es-ES" i="1" dirty="0" err="1">
                <a:solidFill>
                  <a:srgbClr val="000000"/>
                </a:solidFill>
                <a:latin typeface="Adobe Garamond Pro"/>
                <a:ea typeface="Adobe Garamond Pro"/>
                <a:cs typeface="Adobe Garamond Pro"/>
              </a:rPr>
              <a:t>Carpesa</a:t>
            </a:r>
            <a:r>
              <a:rPr lang="es-ES" dirty="0">
                <a:solidFill>
                  <a:srgbClr val="000000"/>
                </a:solidFill>
                <a:latin typeface="Adobe Garamond Pro"/>
                <a:ea typeface="Adobe Garamond Pro"/>
                <a:cs typeface="Adobe Garamond Pro"/>
              </a:rPr>
              <a:t>, </a:t>
            </a:r>
            <a:r>
              <a:rPr lang="es-ES" i="1" dirty="0" err="1">
                <a:solidFill>
                  <a:srgbClr val="000000"/>
                </a:solidFill>
                <a:latin typeface="Adobe Garamond Pro"/>
                <a:ea typeface="Adobe Garamond Pro"/>
                <a:cs typeface="Adobe Garamond Pro"/>
              </a:rPr>
              <a:t>Benaguacil</a:t>
            </a:r>
            <a:r>
              <a:rPr lang="es-ES" dirty="0">
                <a:solidFill>
                  <a:srgbClr val="000000"/>
                </a:solidFill>
                <a:latin typeface="Adobe Garamond Pro"/>
                <a:ea typeface="Adobe Garamond Pro"/>
                <a:cs typeface="Adobe Garamond Pro"/>
              </a:rPr>
              <a:t>, </a:t>
            </a:r>
            <a:r>
              <a:rPr lang="es-ES" i="1" dirty="0" err="1">
                <a:solidFill>
                  <a:srgbClr val="000000"/>
                </a:solidFill>
                <a:latin typeface="Adobe Garamond Pro"/>
                <a:ea typeface="Adobe Garamond Pro"/>
                <a:cs typeface="Adobe Garamond Pro"/>
              </a:rPr>
              <a:t>Alberique</a:t>
            </a:r>
            <a:r>
              <a:rPr lang="es-ES" dirty="0">
                <a:solidFill>
                  <a:srgbClr val="000000"/>
                </a:solidFill>
                <a:latin typeface="Adobe Garamond Pro"/>
                <a:ea typeface="Adobe Garamond Pro"/>
                <a:cs typeface="Adobe Garamond Pro"/>
              </a:rPr>
              <a:t>, </a:t>
            </a:r>
            <a:r>
              <a:rPr lang="es-ES" i="1" dirty="0">
                <a:solidFill>
                  <a:srgbClr val="000000"/>
                </a:solidFill>
                <a:latin typeface="Adobe Garamond Pro"/>
                <a:ea typeface="Adobe Garamond Pro"/>
                <a:cs typeface="Adobe Garamond Pro"/>
              </a:rPr>
              <a:t>Pego</a:t>
            </a:r>
            <a:r>
              <a:rPr lang="es-ES" dirty="0">
                <a:solidFill>
                  <a:srgbClr val="000000"/>
                </a:solidFill>
                <a:latin typeface="Adobe Garamond Pro"/>
                <a:ea typeface="Adobe Garamond Pro"/>
                <a:cs typeface="Adobe Garamond Pro"/>
              </a:rPr>
              <a:t>, </a:t>
            </a:r>
            <a:r>
              <a:rPr lang="es-ES" i="1" dirty="0">
                <a:solidFill>
                  <a:srgbClr val="000000"/>
                </a:solidFill>
                <a:latin typeface="Adobe Garamond Pro"/>
                <a:ea typeface="Adobe Garamond Pro"/>
                <a:cs typeface="Adobe Garamond Pro"/>
              </a:rPr>
              <a:t>Gandía</a:t>
            </a:r>
            <a:r>
              <a:rPr lang="es-ES" dirty="0">
                <a:solidFill>
                  <a:srgbClr val="000000"/>
                </a:solidFill>
                <a:latin typeface="Adobe Garamond Pro"/>
                <a:ea typeface="Adobe Garamond Pro"/>
                <a:cs typeface="Adobe Garamond Pro"/>
              </a:rPr>
              <a:t> y </a:t>
            </a:r>
            <a:r>
              <a:rPr lang="es-ES" i="1" dirty="0" err="1">
                <a:solidFill>
                  <a:srgbClr val="000000"/>
                </a:solidFill>
                <a:latin typeface="Adobe Garamond Pro"/>
                <a:ea typeface="Adobe Garamond Pro"/>
                <a:cs typeface="Adobe Garamond Pro"/>
              </a:rPr>
              <a:t>Jarafuel</a:t>
            </a:r>
            <a:r>
              <a:rPr lang="es-ES" dirty="0">
                <a:solidFill>
                  <a:srgbClr val="000000"/>
                </a:solidFill>
                <a:latin typeface="Adobe Garamond Pro"/>
                <a:ea typeface="Adobe Garamond Pro"/>
                <a:cs typeface="Adobe Garamond Pro"/>
              </a:rPr>
              <a:t>.</a:t>
            </a:r>
          </a:p>
          <a:p>
            <a:pPr algn="just"/>
            <a:endParaRPr lang="es-ES" dirty="0" smtClean="0">
              <a:solidFill>
                <a:srgbClr val="000000"/>
              </a:solidFill>
              <a:latin typeface="Adobe Garamond Pro"/>
              <a:ea typeface="Adobe Garamond Pro"/>
              <a:cs typeface="Adobe Garamond Pro"/>
            </a:endParaRPr>
          </a:p>
          <a:p>
            <a:pPr algn="just"/>
            <a:r>
              <a:rPr lang="es-ES" dirty="0" smtClean="0">
                <a:solidFill>
                  <a:srgbClr val="000000"/>
                </a:solidFill>
                <a:latin typeface="Adobe Garamond Pro"/>
                <a:ea typeface="Adobe Garamond Pro"/>
                <a:cs typeface="Adobe Garamond Pro"/>
              </a:rPr>
              <a:t>El </a:t>
            </a:r>
            <a:r>
              <a:rPr lang="es-ES" dirty="0">
                <a:solidFill>
                  <a:srgbClr val="000000"/>
                </a:solidFill>
                <a:latin typeface="Adobe Garamond Pro"/>
                <a:ea typeface="Adobe Garamond Pro"/>
                <a:cs typeface="Adobe Garamond Pro"/>
              </a:rPr>
              <a:t>14 de abril de 1925 la </a:t>
            </a:r>
            <a:r>
              <a:rPr lang="es-ES" i="1" dirty="0">
                <a:solidFill>
                  <a:srgbClr val="000000"/>
                </a:solidFill>
                <a:latin typeface="Adobe Garamond Pro"/>
                <a:ea typeface="Adobe Garamond Pro"/>
                <a:cs typeface="Adobe Garamond Pro"/>
              </a:rPr>
              <a:t>Asociación</a:t>
            </a:r>
            <a:r>
              <a:rPr lang="es-ES" dirty="0">
                <a:solidFill>
                  <a:srgbClr val="000000"/>
                </a:solidFill>
                <a:latin typeface="Adobe Garamond Pro"/>
                <a:ea typeface="Adobe Garamond Pro"/>
                <a:cs typeface="Adobe Garamond Pro"/>
              </a:rPr>
              <a:t> fue reconocida ya como </a:t>
            </a:r>
            <a:r>
              <a:rPr lang="es-ES" i="1" dirty="0">
                <a:solidFill>
                  <a:srgbClr val="000000"/>
                </a:solidFill>
                <a:latin typeface="Adobe Garamond Pro"/>
                <a:ea typeface="Adobe Garamond Pro"/>
                <a:cs typeface="Adobe Garamond Pro"/>
              </a:rPr>
              <a:t>Congregación religiosa</a:t>
            </a:r>
            <a:r>
              <a:rPr lang="es-ES" dirty="0">
                <a:solidFill>
                  <a:srgbClr val="000000"/>
                </a:solidFill>
                <a:latin typeface="Adobe Garamond Pro"/>
                <a:ea typeface="Adobe Garamond Pro"/>
                <a:cs typeface="Adobe Garamond Pro"/>
              </a:rPr>
              <a:t> y las hermanas hicieron, junto a la Fundadora, los primeros votos públicos. </a:t>
            </a:r>
            <a:endParaRPr lang="es-ES" dirty="0"/>
          </a:p>
        </p:txBody>
      </p:sp>
      <p:sp>
        <p:nvSpPr>
          <p:cNvPr id="4" name="CuadroTexto 3"/>
          <p:cNvSpPr txBox="1"/>
          <p:nvPr/>
        </p:nvSpPr>
        <p:spPr>
          <a:xfrm>
            <a:off x="1624283" y="6398996"/>
            <a:ext cx="8760248" cy="369332"/>
          </a:xfrm>
          <a:prstGeom prst="rect">
            <a:avLst/>
          </a:prstGeom>
          <a:noFill/>
        </p:spPr>
        <p:txBody>
          <a:bodyPr wrap="none" rtlCol="0">
            <a:spAutoFit/>
          </a:bodyPr>
          <a:lstStyle/>
          <a:p>
            <a:r>
              <a:rPr lang="es-ES" i="1" dirty="0" smtClean="0">
                <a:latin typeface="Adobe Garamond Pro"/>
                <a:cs typeface="Adobe Garamond Pro"/>
              </a:rPr>
              <a:t>Juan Antonio Vives </a:t>
            </a:r>
            <a:r>
              <a:rPr lang="es-ES" i="1" dirty="0" err="1" smtClean="0">
                <a:latin typeface="Adobe Garamond Pro"/>
                <a:cs typeface="Adobe Garamond Pro"/>
              </a:rPr>
              <a:t>Aguilella</a:t>
            </a:r>
            <a:endParaRPr lang="es-ES" i="1" dirty="0">
              <a:latin typeface="Adobe Garamond Pro"/>
              <a:cs typeface="Adobe Garamond Pro"/>
            </a:endParaRPr>
          </a:p>
        </p:txBody>
      </p:sp>
    </p:spTree>
    <p:extLst>
      <p:ext uri="{BB962C8B-B14F-4D97-AF65-F5344CB8AC3E}">
        <p14:creationId xmlns:p14="http://schemas.microsoft.com/office/powerpoint/2010/main" val="229198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028206" y="3153669"/>
            <a:ext cx="5684366" cy="2474113"/>
          </a:xfrm>
        </p:spPr>
        <p:txBody>
          <a:bodyPr>
            <a:normAutofit fontScale="85000" lnSpcReduction="20000"/>
          </a:bodyPr>
          <a:lstStyle/>
          <a:p>
            <a:pPr algn="just"/>
            <a:r>
              <a:rPr lang="es-ES" dirty="0">
                <a:solidFill>
                  <a:srgbClr val="000000"/>
                </a:solidFill>
                <a:latin typeface="Adobe Garamond Pro"/>
                <a:ea typeface="Adobe Garamond Pro"/>
                <a:cs typeface="Adobe Garamond Pro"/>
              </a:rPr>
              <a:t>Sobresalía por su </a:t>
            </a:r>
            <a:r>
              <a:rPr lang="es-ES" i="1" dirty="0">
                <a:solidFill>
                  <a:srgbClr val="000000"/>
                </a:solidFill>
                <a:latin typeface="Adobe Garamond Pro"/>
                <a:ea typeface="Adobe Garamond Pro"/>
                <a:cs typeface="Adobe Garamond Pro"/>
              </a:rPr>
              <a:t>amor a Dios y al prójimo</a:t>
            </a:r>
            <a:r>
              <a:rPr lang="es-ES" dirty="0">
                <a:solidFill>
                  <a:srgbClr val="000000"/>
                </a:solidFill>
                <a:latin typeface="Adobe Garamond Pro"/>
                <a:ea typeface="Adobe Garamond Pro"/>
                <a:cs typeface="Adobe Garamond Pro"/>
              </a:rPr>
              <a:t>, por ser una </a:t>
            </a:r>
            <a:r>
              <a:rPr lang="es-ES" i="1" dirty="0">
                <a:solidFill>
                  <a:srgbClr val="000000"/>
                </a:solidFill>
                <a:latin typeface="Adobe Garamond Pro"/>
                <a:ea typeface="Adobe Garamond Pro"/>
                <a:cs typeface="Adobe Garamond Pro"/>
              </a:rPr>
              <a:t>mujer libre y sin ataduras</a:t>
            </a:r>
            <a:r>
              <a:rPr lang="es-ES" dirty="0">
                <a:solidFill>
                  <a:srgbClr val="000000"/>
                </a:solidFill>
                <a:latin typeface="Adobe Garamond Pro"/>
                <a:ea typeface="Adobe Garamond Pro"/>
                <a:cs typeface="Adobe Garamond Pro"/>
              </a:rPr>
              <a:t>. Una mujer que irradiaba en todo su ser una gran </a:t>
            </a:r>
            <a:r>
              <a:rPr lang="es-ES" i="1" dirty="0">
                <a:solidFill>
                  <a:srgbClr val="000000"/>
                </a:solidFill>
                <a:latin typeface="Adobe Garamond Pro"/>
                <a:ea typeface="Adobe Garamond Pro"/>
                <a:cs typeface="Adobe Garamond Pro"/>
              </a:rPr>
              <a:t>armonía</a:t>
            </a:r>
            <a:r>
              <a:rPr lang="es-ES" dirty="0">
                <a:solidFill>
                  <a:srgbClr val="000000"/>
                </a:solidFill>
                <a:latin typeface="Adobe Garamond Pro"/>
                <a:ea typeface="Adobe Garamond Pro"/>
                <a:cs typeface="Adobe Garamond Pro"/>
              </a:rPr>
              <a:t>, fruto de su </a:t>
            </a:r>
            <a:r>
              <a:rPr lang="es-ES" i="1" dirty="0">
                <a:solidFill>
                  <a:srgbClr val="000000"/>
                </a:solidFill>
                <a:latin typeface="Adobe Garamond Pro"/>
                <a:ea typeface="Adobe Garamond Pro"/>
                <a:cs typeface="Adobe Garamond Pro"/>
              </a:rPr>
              <a:t>paz interior</a:t>
            </a:r>
            <a:r>
              <a:rPr lang="es-ES" dirty="0">
                <a:solidFill>
                  <a:srgbClr val="000000"/>
                </a:solidFill>
                <a:latin typeface="Adobe Garamond Pro"/>
                <a:ea typeface="Adobe Garamond Pro"/>
                <a:cs typeface="Adobe Garamond Pro"/>
              </a:rPr>
              <a:t>, de su </a:t>
            </a:r>
            <a:r>
              <a:rPr lang="es-ES" i="1" dirty="0">
                <a:solidFill>
                  <a:srgbClr val="000000"/>
                </a:solidFill>
                <a:latin typeface="Adobe Garamond Pro"/>
                <a:ea typeface="Adobe Garamond Pro"/>
                <a:cs typeface="Adobe Garamond Pro"/>
              </a:rPr>
              <a:t>serenidad</a:t>
            </a:r>
            <a:r>
              <a:rPr lang="es-ES" dirty="0">
                <a:solidFill>
                  <a:srgbClr val="000000"/>
                </a:solidFill>
                <a:latin typeface="Adobe Garamond Pro"/>
                <a:ea typeface="Adobe Garamond Pro"/>
                <a:cs typeface="Adobe Garamond Pro"/>
              </a:rPr>
              <a:t> de espíritu y de un </a:t>
            </a:r>
            <a:r>
              <a:rPr lang="es-ES" i="1" dirty="0">
                <a:solidFill>
                  <a:srgbClr val="000000"/>
                </a:solidFill>
                <a:latin typeface="Adobe Garamond Pro"/>
                <a:ea typeface="Adobe Garamond Pro"/>
                <a:cs typeface="Adobe Garamond Pro"/>
              </a:rPr>
              <a:t>equilibrio</a:t>
            </a:r>
            <a:r>
              <a:rPr lang="es-ES" dirty="0">
                <a:solidFill>
                  <a:srgbClr val="000000"/>
                </a:solidFill>
                <a:latin typeface="Adobe Garamond Pro"/>
                <a:ea typeface="Adobe Garamond Pro"/>
                <a:cs typeface="Adobe Garamond Pro"/>
              </a:rPr>
              <a:t> propio de quien pone toda su confianza en Dios.</a:t>
            </a:r>
            <a:endParaRPr lang="es-ES" dirty="0"/>
          </a:p>
        </p:txBody>
      </p:sp>
      <p:sp>
        <p:nvSpPr>
          <p:cNvPr id="7" name="CuadroTexto 6"/>
          <p:cNvSpPr txBox="1"/>
          <p:nvPr/>
        </p:nvSpPr>
        <p:spPr>
          <a:xfrm>
            <a:off x="3806446" y="1214240"/>
            <a:ext cx="5209107" cy="1354217"/>
          </a:xfrm>
          <a:prstGeom prst="rect">
            <a:avLst/>
          </a:prstGeom>
          <a:noFill/>
        </p:spPr>
        <p:txBody>
          <a:bodyPr wrap="square" rtlCol="0">
            <a:spAutoFit/>
          </a:bodyPr>
          <a:lstStyle/>
          <a:p>
            <a:r>
              <a:rPr lang="es-ES_tradnl" sz="3200" dirty="0">
                <a:solidFill>
                  <a:srgbClr val="FF0000"/>
                </a:solidFill>
                <a:latin typeface="Helvetica"/>
                <a:cs typeface="Helvetica"/>
              </a:rPr>
              <a:t>Fisonomía humana y espiritual de Madre Josefa</a:t>
            </a:r>
          </a:p>
          <a:p>
            <a:endParaRPr lang="es-ES" dirty="0"/>
          </a:p>
        </p:txBody>
      </p:sp>
      <p:sp>
        <p:nvSpPr>
          <p:cNvPr id="4" name="CuadroTexto 3"/>
          <p:cNvSpPr txBox="1"/>
          <p:nvPr/>
        </p:nvSpPr>
        <p:spPr>
          <a:xfrm>
            <a:off x="1624283" y="6398996"/>
            <a:ext cx="8760248" cy="369332"/>
          </a:xfrm>
          <a:prstGeom prst="rect">
            <a:avLst/>
          </a:prstGeom>
          <a:noFill/>
        </p:spPr>
        <p:txBody>
          <a:bodyPr wrap="none" rtlCol="0">
            <a:spAutoFit/>
          </a:bodyPr>
          <a:lstStyle/>
          <a:p>
            <a:r>
              <a:rPr lang="es-ES" i="1" dirty="0" smtClean="0">
                <a:latin typeface="Adobe Garamond Pro"/>
                <a:cs typeface="Adobe Garamond Pro"/>
              </a:rPr>
              <a:t>Juan Antonio Vives </a:t>
            </a:r>
            <a:r>
              <a:rPr lang="es-ES" i="1" dirty="0" err="1" smtClean="0">
                <a:latin typeface="Adobe Garamond Pro"/>
                <a:cs typeface="Adobe Garamond Pro"/>
              </a:rPr>
              <a:t>Aguilella</a:t>
            </a:r>
            <a:endParaRPr lang="es-ES" i="1" dirty="0">
              <a:latin typeface="Adobe Garamond Pro"/>
              <a:cs typeface="Adobe Garamond Pro"/>
            </a:endParaRPr>
          </a:p>
        </p:txBody>
      </p:sp>
    </p:spTree>
    <p:extLst>
      <p:ext uri="{BB962C8B-B14F-4D97-AF65-F5344CB8AC3E}">
        <p14:creationId xmlns:p14="http://schemas.microsoft.com/office/powerpoint/2010/main" val="229198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4420624" y="1548999"/>
            <a:ext cx="4459319" cy="4534969"/>
          </a:xfrm>
        </p:spPr>
        <p:txBody>
          <a:bodyPr>
            <a:normAutofit fontScale="85000" lnSpcReduction="20000"/>
          </a:bodyPr>
          <a:lstStyle/>
          <a:p>
            <a:pPr algn="just"/>
            <a:r>
              <a:rPr lang="es-ES" dirty="0">
                <a:solidFill>
                  <a:srgbClr val="000000"/>
                </a:solidFill>
                <a:latin typeface="Adobe Garamond Pro"/>
                <a:ea typeface="Adobe Garamond Pro"/>
                <a:cs typeface="Adobe Garamond Pro"/>
              </a:rPr>
              <a:t>Era, además, una persona </a:t>
            </a:r>
            <a:r>
              <a:rPr lang="es-ES" i="1" dirty="0">
                <a:solidFill>
                  <a:srgbClr val="000000"/>
                </a:solidFill>
                <a:latin typeface="Adobe Garamond Pro"/>
                <a:ea typeface="Adobe Garamond Pro"/>
                <a:cs typeface="Adobe Garamond Pro"/>
              </a:rPr>
              <a:t>humilde</a:t>
            </a:r>
            <a:r>
              <a:rPr lang="es-ES" dirty="0">
                <a:solidFill>
                  <a:srgbClr val="000000"/>
                </a:solidFill>
                <a:latin typeface="Adobe Garamond Pro"/>
                <a:ea typeface="Adobe Garamond Pro"/>
                <a:cs typeface="Adobe Garamond Pro"/>
              </a:rPr>
              <a:t>, </a:t>
            </a:r>
            <a:r>
              <a:rPr lang="es-ES" i="1" dirty="0">
                <a:solidFill>
                  <a:srgbClr val="000000"/>
                </a:solidFill>
                <a:latin typeface="Adobe Garamond Pro"/>
                <a:ea typeface="Adobe Garamond Pro"/>
                <a:cs typeface="Adobe Garamond Pro"/>
              </a:rPr>
              <a:t>sencilla</a:t>
            </a:r>
            <a:r>
              <a:rPr lang="es-ES" dirty="0">
                <a:solidFill>
                  <a:srgbClr val="000000"/>
                </a:solidFill>
                <a:latin typeface="Adobe Garamond Pro"/>
                <a:ea typeface="Adobe Garamond Pro"/>
                <a:cs typeface="Adobe Garamond Pro"/>
              </a:rPr>
              <a:t> y </a:t>
            </a:r>
            <a:r>
              <a:rPr lang="es-ES" i="1" dirty="0">
                <a:solidFill>
                  <a:srgbClr val="000000"/>
                </a:solidFill>
                <a:latin typeface="Adobe Garamond Pro"/>
                <a:ea typeface="Adobe Garamond Pro"/>
                <a:cs typeface="Adobe Garamond Pro"/>
              </a:rPr>
              <a:t>dulce</a:t>
            </a:r>
            <a:r>
              <a:rPr lang="es-ES" dirty="0">
                <a:solidFill>
                  <a:srgbClr val="000000"/>
                </a:solidFill>
                <a:latin typeface="Adobe Garamond Pro"/>
                <a:ea typeface="Adobe Garamond Pro"/>
                <a:cs typeface="Adobe Garamond Pro"/>
              </a:rPr>
              <a:t>. Poseía un gran </a:t>
            </a:r>
            <a:r>
              <a:rPr lang="es-ES" i="1" dirty="0">
                <a:solidFill>
                  <a:srgbClr val="000000"/>
                </a:solidFill>
                <a:latin typeface="Adobe Garamond Pro"/>
                <a:ea typeface="Adobe Garamond Pro"/>
                <a:cs typeface="Adobe Garamond Pro"/>
              </a:rPr>
              <a:t>dominio de sí misma</a:t>
            </a:r>
            <a:r>
              <a:rPr lang="es-ES" dirty="0">
                <a:solidFill>
                  <a:srgbClr val="000000"/>
                </a:solidFill>
                <a:latin typeface="Adobe Garamond Pro"/>
                <a:ea typeface="Adobe Garamond Pro"/>
                <a:cs typeface="Adobe Garamond Pro"/>
              </a:rPr>
              <a:t>. Se mostraba </a:t>
            </a:r>
            <a:r>
              <a:rPr lang="es-ES" i="1" dirty="0">
                <a:solidFill>
                  <a:srgbClr val="000000"/>
                </a:solidFill>
                <a:latin typeface="Adobe Garamond Pro"/>
                <a:ea typeface="Adobe Garamond Pro"/>
                <a:cs typeface="Adobe Garamond Pro"/>
              </a:rPr>
              <a:t>ecuánime</a:t>
            </a:r>
            <a:r>
              <a:rPr lang="es-ES" dirty="0">
                <a:solidFill>
                  <a:srgbClr val="000000"/>
                </a:solidFill>
                <a:latin typeface="Adobe Garamond Pro"/>
                <a:ea typeface="Adobe Garamond Pro"/>
                <a:cs typeface="Adobe Garamond Pro"/>
              </a:rPr>
              <a:t> en el trato. Tenía una </a:t>
            </a:r>
            <a:r>
              <a:rPr lang="es-ES" i="1" dirty="0">
                <a:solidFill>
                  <a:srgbClr val="000000"/>
                </a:solidFill>
                <a:latin typeface="Adobe Garamond Pro"/>
                <a:ea typeface="Adobe Garamond Pro"/>
                <a:cs typeface="Adobe Garamond Pro"/>
              </a:rPr>
              <a:t>sensibilidad</a:t>
            </a:r>
            <a:r>
              <a:rPr lang="es-ES" dirty="0">
                <a:solidFill>
                  <a:srgbClr val="000000"/>
                </a:solidFill>
                <a:latin typeface="Adobe Garamond Pro"/>
                <a:ea typeface="Adobe Garamond Pro"/>
                <a:cs typeface="Adobe Garamond Pro"/>
              </a:rPr>
              <a:t> especial para detectar necesidades del prójimo hasta en los más mínimos detalles. Y aunque era muy </a:t>
            </a:r>
            <a:r>
              <a:rPr lang="es-ES" i="1" dirty="0">
                <a:solidFill>
                  <a:srgbClr val="000000"/>
                </a:solidFill>
                <a:latin typeface="Adobe Garamond Pro"/>
                <a:ea typeface="Adobe Garamond Pro"/>
                <a:cs typeface="Adobe Garamond Pro"/>
              </a:rPr>
              <a:t>exigente consigo misma</a:t>
            </a:r>
            <a:r>
              <a:rPr lang="es-ES" dirty="0">
                <a:solidFill>
                  <a:srgbClr val="000000"/>
                </a:solidFill>
                <a:latin typeface="Adobe Garamond Pro"/>
                <a:ea typeface="Adobe Garamond Pro"/>
                <a:cs typeface="Adobe Garamond Pro"/>
              </a:rPr>
              <a:t>, sabía ser muy </a:t>
            </a:r>
            <a:r>
              <a:rPr lang="es-ES" i="1" dirty="0">
                <a:solidFill>
                  <a:srgbClr val="000000"/>
                </a:solidFill>
                <a:latin typeface="Adobe Garamond Pro"/>
                <a:ea typeface="Adobe Garamond Pro"/>
                <a:cs typeface="Adobe Garamond Pro"/>
              </a:rPr>
              <a:t>comprensiva con los demás</a:t>
            </a:r>
            <a:r>
              <a:rPr lang="es-ES" dirty="0">
                <a:solidFill>
                  <a:srgbClr val="000000"/>
                </a:solidFill>
                <a:latin typeface="Adobe Garamond Pro"/>
                <a:ea typeface="Adobe Garamond Pro"/>
                <a:cs typeface="Adobe Garamond Pro"/>
              </a:rPr>
              <a:t> y mantenerse </a:t>
            </a:r>
            <a:r>
              <a:rPr lang="es-ES" i="1" dirty="0">
                <a:solidFill>
                  <a:srgbClr val="000000"/>
                </a:solidFill>
                <a:latin typeface="Adobe Garamond Pro"/>
                <a:ea typeface="Adobe Garamond Pro"/>
                <a:cs typeface="Adobe Garamond Pro"/>
              </a:rPr>
              <a:t>cercana</a:t>
            </a:r>
            <a:r>
              <a:rPr lang="es-ES" dirty="0">
                <a:solidFill>
                  <a:srgbClr val="000000"/>
                </a:solidFill>
                <a:latin typeface="Adobe Garamond Pro"/>
                <a:ea typeface="Adobe Garamond Pro"/>
                <a:cs typeface="Adobe Garamond Pro"/>
              </a:rPr>
              <a:t> a todos.</a:t>
            </a:r>
            <a:endParaRPr lang="es-ES" dirty="0"/>
          </a:p>
        </p:txBody>
      </p:sp>
      <p:sp>
        <p:nvSpPr>
          <p:cNvPr id="4" name="CuadroTexto 3"/>
          <p:cNvSpPr txBox="1"/>
          <p:nvPr/>
        </p:nvSpPr>
        <p:spPr>
          <a:xfrm>
            <a:off x="1624283" y="6398996"/>
            <a:ext cx="8760248" cy="369332"/>
          </a:xfrm>
          <a:prstGeom prst="rect">
            <a:avLst/>
          </a:prstGeom>
          <a:noFill/>
        </p:spPr>
        <p:txBody>
          <a:bodyPr wrap="none" rtlCol="0">
            <a:spAutoFit/>
          </a:bodyPr>
          <a:lstStyle/>
          <a:p>
            <a:r>
              <a:rPr lang="es-ES" i="1" dirty="0" smtClean="0">
                <a:latin typeface="Adobe Garamond Pro"/>
                <a:cs typeface="Adobe Garamond Pro"/>
              </a:rPr>
              <a:t>Juan Antonio Vives </a:t>
            </a:r>
            <a:r>
              <a:rPr lang="es-ES" i="1" dirty="0" err="1" smtClean="0">
                <a:latin typeface="Adobe Garamond Pro"/>
                <a:cs typeface="Adobe Garamond Pro"/>
              </a:rPr>
              <a:t>Aguilella</a:t>
            </a:r>
            <a:endParaRPr lang="es-ES" i="1" dirty="0">
              <a:latin typeface="Adobe Garamond Pro"/>
              <a:cs typeface="Adobe Garamond Pro"/>
            </a:endParaRPr>
          </a:p>
        </p:txBody>
      </p:sp>
    </p:spTree>
    <p:extLst>
      <p:ext uri="{BB962C8B-B14F-4D97-AF65-F5344CB8AC3E}">
        <p14:creationId xmlns:p14="http://schemas.microsoft.com/office/powerpoint/2010/main" val="229198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4672</TotalTime>
  <Words>2418</Words>
  <Application>Microsoft Macintosh PowerPoint</Application>
  <PresentationFormat>Presentación en pantalla (4:3)</PresentationFormat>
  <Paragraphs>115</Paragraphs>
  <Slides>23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23</vt:i4>
      </vt:variant>
    </vt:vector>
  </HeadingPairs>
  <TitlesOfParts>
    <vt:vector size="28" baseType="lpstr">
      <vt:lpstr>Adobe Garamond Pro</vt:lpstr>
      <vt:lpstr>Arial</vt:lpstr>
      <vt:lpstr>Calibri</vt:lpstr>
      <vt:lpstr>Helvetica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Cristian Arias</dc:creator>
  <cp:lastModifiedBy>Usuario de Microsoft Office</cp:lastModifiedBy>
  <cp:revision>28</cp:revision>
  <dcterms:created xsi:type="dcterms:W3CDTF">2017-04-12T14:31:34Z</dcterms:created>
  <dcterms:modified xsi:type="dcterms:W3CDTF">2017-04-18T11:18:45Z</dcterms:modified>
</cp:coreProperties>
</file>