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5" r:id="rId5"/>
    <p:sldId id="263" r:id="rId6"/>
    <p:sldId id="266" r:id="rId7"/>
    <p:sldId id="264" r:id="rId8"/>
    <p:sldId id="261" r:id="rId9"/>
    <p:sldId id="259" r:id="rId10"/>
    <p:sldId id="265" r:id="rId11"/>
    <p:sldId id="274" r:id="rId12"/>
    <p:sldId id="268" r:id="rId13"/>
    <p:sldId id="269" r:id="rId14"/>
    <p:sldId id="262" r:id="rId15"/>
    <p:sldId id="271" r:id="rId16"/>
    <p:sldId id="270" r:id="rId17"/>
    <p:sldId id="277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39A0C-BF69-44BA-BA6F-4F72BBC668A2}" type="datetimeFigureOut">
              <a:rPr lang="es-ES" smtClean="0"/>
              <a:pPr/>
              <a:t>05/01/2015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CFEB-9710-4FD4-A6D5-09C7D89EFE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S4020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55775"/>
            <a:ext cx="3783318" cy="42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4464496" cy="1470025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Arial Rounded MT Bold" pitchFamily="34" charset="0"/>
              </a:rPr>
              <a:t>INFORME </a:t>
            </a:r>
            <a:br>
              <a:rPr lang="es-ES" dirty="0" smtClean="0">
                <a:latin typeface="Arial Rounded MT Bold" pitchFamily="34" charset="0"/>
              </a:rPr>
            </a:br>
            <a:r>
              <a:rPr lang="es-ES" dirty="0" smtClean="0">
                <a:latin typeface="Arial Rounded MT Bold" pitchFamily="34" charset="0"/>
              </a:rPr>
              <a:t/>
            </a:r>
            <a:br>
              <a:rPr lang="es-ES" dirty="0" smtClean="0">
                <a:latin typeface="Arial Rounded MT Bold" pitchFamily="34" charset="0"/>
              </a:rPr>
            </a:br>
            <a:r>
              <a:rPr lang="es-ES" sz="4000" dirty="0" smtClean="0">
                <a:latin typeface="Arial Rounded MT Bold" pitchFamily="34" charset="0"/>
              </a:rPr>
              <a:t>Casa </a:t>
            </a:r>
            <a:r>
              <a:rPr lang="es-ES" sz="4000" dirty="0" smtClean="0">
                <a:latin typeface="Arial Rounded MT Bold" pitchFamily="34" charset="0"/>
              </a:rPr>
              <a:t>de Acogida Madre Josefa </a:t>
            </a:r>
            <a:r>
              <a:rPr lang="es-ES" sz="4000" dirty="0" smtClean="0">
                <a:latin typeface="Arial Rounded MT Bold" pitchFamily="34" charset="0"/>
              </a:rPr>
              <a:t>Campos</a:t>
            </a:r>
            <a:r>
              <a:rPr lang="es-ES" dirty="0" smtClean="0">
                <a:latin typeface="Arial Rounded MT Bold" pitchFamily="34" charset="0"/>
              </a:rPr>
              <a:t/>
            </a:r>
            <a:br>
              <a:rPr lang="es-ES" dirty="0" smtClean="0">
                <a:latin typeface="Arial Rounded MT Bold" pitchFamily="34" charset="0"/>
              </a:rPr>
            </a:br>
            <a:r>
              <a:rPr lang="es-ES" dirty="0" smtClean="0">
                <a:latin typeface="Arial Rounded MT Bold" pitchFamily="34" charset="0"/>
              </a:rPr>
              <a:t/>
            </a:r>
            <a:br>
              <a:rPr lang="es-ES" dirty="0" smtClean="0">
                <a:latin typeface="Arial Rounded MT Bold" pitchFamily="34" charset="0"/>
              </a:rPr>
            </a:br>
            <a:r>
              <a:rPr lang="es-ES" dirty="0" smtClean="0">
                <a:latin typeface="Arial Rounded MT Bold" pitchFamily="34" charset="0"/>
              </a:rPr>
              <a:t>CAMJC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971600" y="5326360"/>
            <a:ext cx="3456384" cy="838944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 smtClean="0">
                <a:solidFill>
                  <a:schemeClr val="tx1"/>
                </a:solidFill>
                <a:latin typeface="Arial Rounded MT Bold" pitchFamily="34" charset="0"/>
              </a:rPr>
              <a:t>Casma</a:t>
            </a:r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, Ancash, Perú. Año 2014</a:t>
            </a:r>
            <a:endParaRPr lang="es-E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latin typeface="Arial Rounded MT Bold" pitchFamily="34" charset="0"/>
                <a:cs typeface="Arial" pitchFamily="34" charset="0"/>
              </a:rPr>
              <a:t>Organización y estructura de la </a:t>
            </a:r>
            <a:r>
              <a:rPr lang="es-ES" sz="3200" dirty="0" smtClean="0">
                <a:latin typeface="Arial Rounded MT Bold" pitchFamily="34" charset="0"/>
                <a:cs typeface="Arial" pitchFamily="34" charset="0"/>
              </a:rPr>
              <a:t>CAMJC</a:t>
            </a:r>
            <a:br>
              <a:rPr lang="es-ES" sz="3200" dirty="0" smtClean="0">
                <a:latin typeface="Arial Rounded MT Bold" pitchFamily="34" charset="0"/>
                <a:cs typeface="Arial" pitchFamily="34" charset="0"/>
              </a:rPr>
            </a:br>
            <a:r>
              <a:rPr lang="es-ES" sz="3200" dirty="0" smtClean="0">
                <a:latin typeface="Arial Rounded MT Bold" pitchFamily="34" charset="0"/>
                <a:cs typeface="Arial" pitchFamily="34" charset="0"/>
              </a:rPr>
              <a:t>en cuanto a las niñas acogidas</a:t>
            </a:r>
            <a:endParaRPr lang="es-ES" sz="32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Equipo organizativo: compuesto por cinco niñas con la responsabilidad de:</a:t>
            </a:r>
          </a:p>
          <a:p>
            <a:r>
              <a:rPr lang="es-ES" dirty="0" smtClean="0"/>
              <a:t>Velar por la convivencia en familia.</a:t>
            </a:r>
          </a:p>
          <a:p>
            <a:r>
              <a:rPr lang="es-ES" dirty="0" smtClean="0"/>
              <a:t>Organizar la distribución del aseo de las dependencias de la casa, limpieza de utensilios de comedor, de vestuario y de aseo.</a:t>
            </a:r>
          </a:p>
          <a:p>
            <a:r>
              <a:rPr lang="es-ES" dirty="0" smtClean="0"/>
              <a:t>Distribuir el material fungible escolar para su correcto uso.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Rounded MT Bold" pitchFamily="34" charset="0"/>
              </a:rPr>
              <a:t>Actividades de integración y participación en la Iglesia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Integración en la parroquia especialmente en la catequesis de iniciación cristiana.</a:t>
            </a:r>
          </a:p>
          <a:p>
            <a:r>
              <a:rPr lang="es-ES" dirty="0" smtClean="0"/>
              <a:t>Participación en las celebraciones litúrgicas.</a:t>
            </a:r>
          </a:p>
          <a:p>
            <a:r>
              <a:rPr lang="es-ES" dirty="0" smtClean="0"/>
              <a:t>Sábados y domingos participan en actividades parroquiales rurales: catequesis, coro, animadoras de niños, </a:t>
            </a:r>
            <a:r>
              <a:rPr lang="es-ES" dirty="0" smtClean="0"/>
              <a:t>…</a:t>
            </a:r>
            <a:endParaRPr lang="es-E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Celebraciones religiosas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Fiesta del Asilo de </a:t>
            </a:r>
            <a:r>
              <a:rPr lang="es-ES" dirty="0" err="1" smtClean="0"/>
              <a:t>Casma</a:t>
            </a:r>
            <a:endParaRPr lang="es-ES" dirty="0" smtClean="0"/>
          </a:p>
          <a:p>
            <a:r>
              <a:rPr lang="es-ES" dirty="0" smtClean="0"/>
              <a:t>Semana Santa: Celebraciones religiosas en la Casa y en la Comunidad parroquial.</a:t>
            </a:r>
          </a:p>
          <a:p>
            <a:r>
              <a:rPr lang="es-ES" dirty="0" smtClean="0"/>
              <a:t>Mes de mayo: Rosario de la Aurora.</a:t>
            </a:r>
          </a:p>
          <a:p>
            <a:r>
              <a:rPr lang="es-ES" dirty="0" smtClean="0"/>
              <a:t>Mes de julio: novenario de la Patrona de </a:t>
            </a:r>
            <a:r>
              <a:rPr lang="es-ES" dirty="0" err="1" smtClean="0"/>
              <a:t>Casma</a:t>
            </a:r>
            <a:r>
              <a:rPr lang="es-ES" dirty="0" smtClean="0"/>
              <a:t>: Santa María Magdalena</a:t>
            </a:r>
          </a:p>
          <a:p>
            <a:r>
              <a:rPr lang="es-ES" dirty="0" smtClean="0"/>
              <a:t>Mes de septiembre: Virgen de los Dolores.</a:t>
            </a:r>
          </a:p>
          <a:p>
            <a:r>
              <a:rPr lang="es-ES" dirty="0" smtClean="0"/>
              <a:t>Mes de diciembre: Adviento, La Purísima y las Posadas navideñas.</a:t>
            </a:r>
          </a:p>
          <a:p>
            <a:r>
              <a:rPr lang="es-ES" dirty="0" smtClean="0"/>
              <a:t>Efemérides de Madre Josefa Campos: 19 de marzo, 14 de abril, 30 de junio, 15 de septiembre, 6 de noviembre.</a:t>
            </a:r>
          </a:p>
          <a:p>
            <a:r>
              <a:rPr lang="es-ES" dirty="0" smtClean="0"/>
              <a:t>Aniversario de la CAMJC</a:t>
            </a: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Celebraciones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3861048"/>
            <a:ext cx="3750568" cy="281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Cumpleaños de los miembros de la CAMJC: Hermanas y niñas.</a:t>
            </a:r>
          </a:p>
          <a:p>
            <a:r>
              <a:rPr lang="es-ES" sz="2400" dirty="0" smtClean="0"/>
              <a:t>Clausura del año con despedida a las que concluyen la secundaria.</a:t>
            </a:r>
          </a:p>
          <a:p>
            <a:r>
              <a:rPr lang="es-ES" sz="2400" dirty="0" smtClean="0"/>
              <a:t>Celebración de la Primera Comunión y de la Confirmación de las niñas.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Rounded MT Bold" pitchFamily="34" charset="0"/>
              </a:rPr>
              <a:t>Personas que </a:t>
            </a:r>
            <a:r>
              <a:rPr lang="es-ES" dirty="0" smtClean="0">
                <a:latin typeface="Arial Rounded MT Bold" pitchFamily="34" charset="0"/>
              </a:rPr>
              <a:t>colaboran con su presencia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José Valencia</a:t>
            </a:r>
            <a:r>
              <a:rPr lang="es-ES" dirty="0"/>
              <a:t>;</a:t>
            </a:r>
            <a:r>
              <a:rPr lang="es-ES" dirty="0" smtClean="0"/>
              <a:t> peruano, educador y profesor </a:t>
            </a:r>
          </a:p>
          <a:p>
            <a:r>
              <a:rPr lang="es-ES" dirty="0" smtClean="0"/>
              <a:t>En marzo: Adriano Ramírez; colombiano, matemático y pintor (15 días)</a:t>
            </a:r>
          </a:p>
          <a:p>
            <a:r>
              <a:rPr lang="es-ES" dirty="0" smtClean="0"/>
              <a:t>En mayo: Margarita Ríos </a:t>
            </a:r>
            <a:r>
              <a:rPr lang="es-ES" dirty="0" err="1" smtClean="0"/>
              <a:t>Chavez</a:t>
            </a:r>
            <a:r>
              <a:rPr lang="es-ES" dirty="0" smtClean="0"/>
              <a:t>; peruana (7 días)</a:t>
            </a:r>
          </a:p>
          <a:p>
            <a:r>
              <a:rPr lang="es-ES" dirty="0" smtClean="0"/>
              <a:t>En septiembre-octubre: Hermana Asunción </a:t>
            </a:r>
            <a:r>
              <a:rPr lang="es-ES" dirty="0" err="1" smtClean="0"/>
              <a:t>Ortí</a:t>
            </a:r>
            <a:r>
              <a:rPr lang="es-ES" dirty="0" smtClean="0"/>
              <a:t>, española (dos meses)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Visitas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Nos </a:t>
            </a:r>
            <a:r>
              <a:rPr lang="es-ES" dirty="0" smtClean="0"/>
              <a:t>visitan: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Obispo </a:t>
            </a:r>
            <a:r>
              <a:rPr lang="es-ES" dirty="0" smtClean="0"/>
              <a:t>de la Diócesis de Chimbote, </a:t>
            </a:r>
            <a:endParaRPr lang="es-ES" dirty="0" smtClean="0"/>
          </a:p>
          <a:p>
            <a:r>
              <a:rPr lang="es-ES" dirty="0" smtClean="0"/>
              <a:t>L</a:t>
            </a:r>
            <a:r>
              <a:rPr lang="es-ES" dirty="0" smtClean="0"/>
              <a:t>as </a:t>
            </a:r>
            <a:r>
              <a:rPr lang="es-ES" dirty="0" smtClean="0"/>
              <a:t>Religiosas Hospitalarias</a:t>
            </a:r>
            <a:r>
              <a:rPr lang="es-ES" dirty="0" smtClean="0"/>
              <a:t>,</a:t>
            </a:r>
          </a:p>
          <a:p>
            <a:r>
              <a:rPr lang="es-ES" dirty="0" smtClean="0"/>
              <a:t>Las Comunidades de Colaboradores de Madre Josefa de </a:t>
            </a:r>
            <a:r>
              <a:rPr lang="es-ES" dirty="0" err="1" smtClean="0"/>
              <a:t>Casma</a:t>
            </a:r>
            <a:r>
              <a:rPr lang="es-ES" dirty="0" smtClean="0"/>
              <a:t> y de Lima</a:t>
            </a:r>
            <a:endParaRPr lang="es-E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Rounded MT Bold" pitchFamily="34" charset="0"/>
              </a:rPr>
              <a:t>Continuidad y </a:t>
            </a:r>
            <a:r>
              <a:rPr lang="es-ES" dirty="0" smtClean="0">
                <a:latin typeface="Arial Rounded MT Bold" pitchFamily="34" charset="0"/>
              </a:rPr>
              <a:t>seguimiento a las jóvenes que salen de la CAMJC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Las jóvenes que concluyen la secundaria visitan la Casa con frecuencia y participan con gratitud y alegría en algunas de las celebraciones.</a:t>
            </a:r>
          </a:p>
          <a:p>
            <a:r>
              <a:rPr lang="es-ES" dirty="0" smtClean="0"/>
              <a:t>La CAMJC acompañó a las jóvenes que salieron en año anterior, facilitando los trámites, la </a:t>
            </a:r>
            <a:r>
              <a:rPr lang="es-ES" dirty="0" err="1" smtClean="0"/>
              <a:t>adquisión</a:t>
            </a:r>
            <a:r>
              <a:rPr lang="es-ES" dirty="0" smtClean="0"/>
              <a:t> de Centro Académico y apoyo económico, con el fin de seguir sus estudios.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402003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2204864"/>
            <a:ext cx="3936438" cy="3096344"/>
          </a:xfrm>
          <a:prstGeom prst="flowChartAlternateProcess">
            <a:avLst/>
          </a:prstGeom>
        </p:spPr>
      </p:pic>
      <p:pic>
        <p:nvPicPr>
          <p:cNvPr id="6" name="Picture 8" descr="S4020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83357"/>
            <a:ext cx="2638388" cy="35178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6 Rectángulo"/>
          <p:cNvSpPr/>
          <p:nvPr/>
        </p:nvSpPr>
        <p:spPr>
          <a:xfrm>
            <a:off x="4139952" y="4005064"/>
            <a:ext cx="43717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CAMJC</a:t>
            </a: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Casa de Acogida</a:t>
            </a:r>
          </a:p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Madre Josefa Campos</a:t>
            </a: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-828600" y="5715000"/>
            <a:ext cx="8229600" cy="11430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¡MERECE LA PENA!</a:t>
            </a:r>
            <a:endParaRPr kumimoji="0" lang="es-ES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Nuestra gratitud con todos los que colaboran y se solidarizan con nosotras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360040" y="3717032"/>
            <a:ext cx="3275856" cy="165618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prstTxWarp prst="textArchDownPour">
              <a:avLst>
                <a:gd name="adj1" fmla="val 20985942"/>
                <a:gd name="adj2" fmla="val 60966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¡GRACIAS!</a:t>
            </a:r>
            <a:endParaRPr kumimoji="0" lang="es-ES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4392284"/>
            <a:ext cx="3599086" cy="227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 Rounded MT Bold" pitchFamily="34" charset="0"/>
              </a:rPr>
              <a:t>Personas responsables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6400800" cy="838944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  <a:latin typeface="Arial Rounded MT Bold" pitchFamily="34" charset="0"/>
              </a:rPr>
              <a:t>Hermana Carmen Caño </a:t>
            </a:r>
            <a:r>
              <a:rPr lang="es-ES" sz="2000" b="1" dirty="0" err="1" smtClean="0">
                <a:solidFill>
                  <a:schemeClr val="tx1"/>
                </a:solidFill>
                <a:latin typeface="Arial Rounded MT Bold" pitchFamily="34" charset="0"/>
              </a:rPr>
              <a:t>Cortazar</a:t>
            </a:r>
            <a:endParaRPr lang="es-ES" sz="20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s-ES" sz="2000" b="1" dirty="0" smtClean="0">
                <a:solidFill>
                  <a:schemeClr val="tx1"/>
                </a:solidFill>
                <a:latin typeface="Arial Rounded MT Bold" pitchFamily="34" charset="0"/>
              </a:rPr>
              <a:t>Hermana María del Socorro Velázquez </a:t>
            </a:r>
            <a:r>
              <a:rPr lang="es-ES" sz="2000" b="1" dirty="0" smtClean="0">
                <a:solidFill>
                  <a:schemeClr val="tx1"/>
                </a:solidFill>
                <a:latin typeface="Arial Rounded MT Bold" pitchFamily="34" charset="0"/>
              </a:rPr>
              <a:t>Alejo</a:t>
            </a:r>
          </a:p>
          <a:p>
            <a:r>
              <a:rPr lang="es-ES" sz="2000" b="1" dirty="0" smtClean="0">
                <a:solidFill>
                  <a:schemeClr val="tx1"/>
                </a:solidFill>
                <a:latin typeface="Arial Rounded MT Bold" pitchFamily="34" charset="0"/>
              </a:rPr>
              <a:t>Hermana Josefa García Teresa</a:t>
            </a:r>
            <a:endParaRPr lang="es-ES" sz="20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es-ES" sz="20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s-ES" sz="2000" b="1" dirty="0" smtClean="0">
                <a:solidFill>
                  <a:schemeClr val="tx1"/>
                </a:solidFill>
                <a:latin typeface="Arial Rounded MT Bold" pitchFamily="34" charset="0"/>
              </a:rPr>
              <a:t>Operarias Catequistas de Nuestra Señora de los Dolores</a:t>
            </a:r>
          </a:p>
          <a:p>
            <a:endParaRPr lang="es-ES" sz="2000" b="1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l"/>
            <a:endParaRPr lang="es-ES" sz="20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l"/>
            <a:r>
              <a:rPr lang="es-ES" sz="2000" b="1" dirty="0" smtClean="0">
                <a:solidFill>
                  <a:schemeClr val="tx1"/>
                </a:solidFill>
                <a:latin typeface="Arial Rounded MT Bold" pitchFamily="34" charset="0"/>
              </a:rPr>
              <a:t>Adriana </a:t>
            </a:r>
            <a:r>
              <a:rPr lang="es-ES" sz="2000" b="1" dirty="0" smtClean="0">
                <a:solidFill>
                  <a:schemeClr val="tx1"/>
                </a:solidFill>
                <a:latin typeface="Arial Rounded MT Bold" pitchFamily="34" charset="0"/>
              </a:rPr>
              <a:t>Cruz </a:t>
            </a:r>
            <a:r>
              <a:rPr lang="es-ES" sz="2000" b="1" dirty="0" err="1" smtClean="0">
                <a:solidFill>
                  <a:schemeClr val="tx1"/>
                </a:solidFill>
                <a:latin typeface="Arial Rounded MT Bold" pitchFamily="34" charset="0"/>
              </a:rPr>
              <a:t>Cristoffer</a:t>
            </a:r>
            <a:endParaRPr lang="es-ES" sz="20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r>
              <a:rPr lang="es-ES" sz="2000" b="1" dirty="0" smtClean="0">
                <a:solidFill>
                  <a:schemeClr val="tx1"/>
                </a:solidFill>
                <a:latin typeface="Arial Rounded MT Bold" pitchFamily="34" charset="0"/>
              </a:rPr>
              <a:t>Responsable de la Cocina y colaboradora en otras tareas</a:t>
            </a:r>
            <a:endParaRPr lang="es-ES" sz="20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8032" y="-99392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Arial Rounded MT Bold" pitchFamily="34" charset="0"/>
              </a:rPr>
              <a:t>NIÑAS ACOGIDAS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3744416" cy="3384376"/>
          </a:xfrm>
        </p:spPr>
        <p:txBody>
          <a:bodyPr>
            <a:noAutofit/>
          </a:bodyPr>
          <a:lstStyle/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5 secundaria</a:t>
            </a: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Estela López </a:t>
            </a:r>
            <a:r>
              <a:rPr lang="es-ES" sz="2000" b="1" dirty="0" err="1" smtClean="0">
                <a:solidFill>
                  <a:schemeClr val="tx1"/>
                </a:solidFill>
              </a:rPr>
              <a:t>Quirós</a:t>
            </a:r>
            <a:r>
              <a:rPr lang="es-ES" sz="2000" b="1" dirty="0" smtClean="0">
                <a:solidFill>
                  <a:schemeClr val="tx1"/>
                </a:solidFill>
              </a:rPr>
              <a:t>, 17 años</a:t>
            </a: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Gloria </a:t>
            </a:r>
            <a:r>
              <a:rPr lang="es-ES" sz="2000" b="1" dirty="0" err="1" smtClean="0">
                <a:solidFill>
                  <a:schemeClr val="tx1"/>
                </a:solidFill>
              </a:rPr>
              <a:t>Baltazar</a:t>
            </a:r>
            <a:r>
              <a:rPr lang="es-ES" sz="2000" b="1" dirty="0" smtClean="0">
                <a:solidFill>
                  <a:schemeClr val="tx1"/>
                </a:solidFill>
              </a:rPr>
              <a:t> Polo, 18 años</a:t>
            </a: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María Basilio </a:t>
            </a:r>
            <a:r>
              <a:rPr lang="es-ES" sz="2000" b="1" dirty="0" err="1" smtClean="0">
                <a:solidFill>
                  <a:schemeClr val="tx1"/>
                </a:solidFill>
              </a:rPr>
              <a:t>Baltazar</a:t>
            </a:r>
            <a:r>
              <a:rPr lang="es-ES" sz="2000" b="1" dirty="0" smtClean="0">
                <a:solidFill>
                  <a:schemeClr val="tx1"/>
                </a:solidFill>
              </a:rPr>
              <a:t>, 17 años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4 secundaria</a:t>
            </a: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Margarita Ala, 20 años</a:t>
            </a: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Soledad </a:t>
            </a:r>
            <a:r>
              <a:rPr lang="es-ES" sz="2000" b="1" dirty="0" err="1" smtClean="0">
                <a:solidFill>
                  <a:schemeClr val="tx1"/>
                </a:solidFill>
              </a:rPr>
              <a:t>Baltazar</a:t>
            </a:r>
            <a:r>
              <a:rPr lang="es-ES" sz="2000" b="1" dirty="0" smtClean="0">
                <a:solidFill>
                  <a:schemeClr val="tx1"/>
                </a:solidFill>
              </a:rPr>
              <a:t> Rosas, 17 años</a:t>
            </a: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3 secundaria</a:t>
            </a: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Isabel Ala, 15 años</a:t>
            </a:r>
          </a:p>
          <a:p>
            <a:pPr algn="l"/>
            <a:r>
              <a:rPr lang="es-ES" sz="2000" b="1" dirty="0" err="1" smtClean="0">
                <a:solidFill>
                  <a:schemeClr val="tx1"/>
                </a:solidFill>
              </a:rPr>
              <a:t>Deyser</a:t>
            </a:r>
            <a:r>
              <a:rPr lang="es-ES" sz="2000" b="1" dirty="0" smtClean="0">
                <a:solidFill>
                  <a:schemeClr val="tx1"/>
                </a:solidFill>
              </a:rPr>
              <a:t> Polo Carrasco, 15 años</a:t>
            </a:r>
          </a:p>
          <a:p>
            <a:pPr algn="l"/>
            <a:endParaRPr lang="es-ES" sz="2000" dirty="0" smtClean="0">
              <a:solidFill>
                <a:schemeClr val="tx1"/>
              </a:solidFill>
            </a:endParaRPr>
          </a:p>
          <a:p>
            <a:pPr algn="l"/>
            <a:r>
              <a:rPr lang="es-ES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4788024" y="1988840"/>
            <a:ext cx="4104456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2 secundaria</a:t>
            </a:r>
          </a:p>
          <a:p>
            <a:r>
              <a:rPr lang="es-ES" sz="2000" b="1" dirty="0" err="1" smtClean="0">
                <a:solidFill>
                  <a:schemeClr val="tx1"/>
                </a:solidFill>
              </a:rPr>
              <a:t>Olinda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</a:rPr>
              <a:t>Cutamanca</a:t>
            </a:r>
            <a:r>
              <a:rPr lang="es-ES" sz="2000" b="1" dirty="0" smtClean="0">
                <a:solidFill>
                  <a:schemeClr val="tx1"/>
                </a:solidFill>
              </a:rPr>
              <a:t> Olivera, 15 años</a:t>
            </a:r>
          </a:p>
          <a:p>
            <a:r>
              <a:rPr lang="es-ES" sz="2000" b="1" dirty="0" smtClean="0">
                <a:solidFill>
                  <a:schemeClr val="tx1"/>
                </a:solidFill>
              </a:rPr>
              <a:t>Nicol </a:t>
            </a:r>
            <a:r>
              <a:rPr lang="es-ES" sz="2000" b="1" dirty="0" err="1" smtClean="0">
                <a:solidFill>
                  <a:schemeClr val="tx1"/>
                </a:solidFill>
              </a:rPr>
              <a:t>Zevallos</a:t>
            </a:r>
            <a:r>
              <a:rPr lang="es-ES" sz="2000" b="1" dirty="0" smtClean="0">
                <a:solidFill>
                  <a:schemeClr val="tx1"/>
                </a:solidFill>
              </a:rPr>
              <a:t>, 12 años</a:t>
            </a:r>
          </a:p>
          <a:p>
            <a:r>
              <a:rPr lang="es-ES" sz="2000" b="1" dirty="0" err="1" smtClean="0">
                <a:solidFill>
                  <a:schemeClr val="tx1"/>
                </a:solidFill>
              </a:rPr>
              <a:t>Anatolia</a:t>
            </a:r>
            <a:r>
              <a:rPr lang="es-ES" sz="2000" b="1" dirty="0" smtClean="0">
                <a:solidFill>
                  <a:schemeClr val="tx1"/>
                </a:solidFill>
              </a:rPr>
              <a:t> Zacarías, 13 años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secundaria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Noelia López Quiroz, 14 años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Vilma Ala, 14 años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primaria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Juana Eusebia Rosas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Carapo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11 años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de primaria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Noelia Rosas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Carapo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9 años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587727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Técnico en enfermería</a:t>
            </a:r>
          </a:p>
          <a:p>
            <a:r>
              <a:rPr lang="es-ES" sz="2000" b="1" dirty="0" smtClean="0"/>
              <a:t>SOLEDAD Gumersinda </a:t>
            </a:r>
            <a:r>
              <a:rPr lang="es-ES" sz="2000" b="1" dirty="0" err="1" smtClean="0"/>
              <a:t>Baltazar</a:t>
            </a:r>
            <a:r>
              <a:rPr lang="es-ES" sz="2000" b="1" dirty="0" smtClean="0"/>
              <a:t>, 20 años</a:t>
            </a:r>
            <a:endParaRPr lang="es-ES" sz="2000" b="1" dirty="0"/>
          </a:p>
        </p:txBody>
      </p:sp>
      <p:pic>
        <p:nvPicPr>
          <p:cNvPr id="6" name="Picture 8" descr="S40207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440160" cy="1920213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Niñas acogidas 2014</a:t>
            </a:r>
            <a:endParaRPr lang="es-E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227" y="1628801"/>
            <a:ext cx="597725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Contacto con la familia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Comunidad está en constante relación con los familiares.</a:t>
            </a:r>
          </a:p>
          <a:p>
            <a:r>
              <a:rPr lang="es-ES" dirty="0" smtClean="0"/>
              <a:t>Las niñas visitan a su familia en diferentes fines de semana, todas en Semana Santa y final del primer semestre.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29050"/>
            <a:ext cx="3595059" cy="269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Rounded MT Bold" pitchFamily="34" charset="0"/>
              </a:rPr>
              <a:t>Las niñas reciben de la CAMJC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Acogida integral.</a:t>
            </a:r>
          </a:p>
          <a:p>
            <a:r>
              <a:rPr lang="es-ES" dirty="0" smtClean="0"/>
              <a:t>Atención en las necesidades de: vivienda, aseo personal, alimentación, salud, educación, uniforme escolar y vestido, útiles escolares.</a:t>
            </a:r>
          </a:p>
          <a:p>
            <a:r>
              <a:rPr lang="es-ES" dirty="0" smtClean="0"/>
              <a:t>Atención espiritual, psicológica, médica.</a:t>
            </a:r>
          </a:p>
          <a:p>
            <a:r>
              <a:rPr lang="es-ES" dirty="0" smtClean="0"/>
              <a:t>Formación en valores, artística, creativa, música y danza.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Un día en la CAMJC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6.30 a.m. levantada, aseo de las dependencias de la casa</a:t>
            </a:r>
          </a:p>
          <a:p>
            <a:r>
              <a:rPr lang="es-ES" dirty="0" smtClean="0"/>
              <a:t>8.00 a.m. desayuno y aseo personal</a:t>
            </a:r>
          </a:p>
          <a:p>
            <a:r>
              <a:rPr lang="es-ES" dirty="0" smtClean="0"/>
              <a:t>9.00 a.m. tareas escolares y estudio</a:t>
            </a:r>
          </a:p>
          <a:p>
            <a:r>
              <a:rPr lang="es-ES" dirty="0" smtClean="0"/>
              <a:t>10.45 a.m. “ducha”</a:t>
            </a:r>
          </a:p>
          <a:p>
            <a:r>
              <a:rPr lang="es-ES" dirty="0" smtClean="0"/>
              <a:t>12.00 m. Almuerzo</a:t>
            </a:r>
          </a:p>
          <a:p>
            <a:r>
              <a:rPr lang="es-ES" dirty="0" smtClean="0"/>
              <a:t>12.35 p.m. Salida al Centro educativo</a:t>
            </a:r>
          </a:p>
          <a:p>
            <a:r>
              <a:rPr lang="es-ES" dirty="0" smtClean="0"/>
              <a:t>6.45 p.m. merienda </a:t>
            </a:r>
          </a:p>
          <a:p>
            <a:r>
              <a:rPr lang="es-ES" dirty="0" smtClean="0"/>
              <a:t>7.00 p.m. cena</a:t>
            </a:r>
          </a:p>
          <a:p>
            <a:r>
              <a:rPr lang="es-ES" dirty="0" smtClean="0"/>
              <a:t>8.00 p.m. Actividades varias * (Psicología, Eucaristía, canto, danza, estudio, tareas, TV)</a:t>
            </a:r>
          </a:p>
          <a:p>
            <a:r>
              <a:rPr lang="es-ES" dirty="0" smtClean="0"/>
              <a:t>10.00 p.m. Descanso</a:t>
            </a:r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rial Rounded MT Bold" pitchFamily="34" charset="0"/>
              </a:rPr>
              <a:t>Curso </a:t>
            </a:r>
            <a:r>
              <a:rPr lang="es-ES" dirty="0" smtClean="0">
                <a:latin typeface="Arial Rounded MT Bold" pitchFamily="34" charset="0"/>
              </a:rPr>
              <a:t>escolar</a:t>
            </a:r>
            <a:br>
              <a:rPr lang="es-ES" dirty="0" smtClean="0">
                <a:latin typeface="Arial Rounded MT Bold" pitchFamily="34" charset="0"/>
              </a:rPr>
            </a:br>
            <a:r>
              <a:rPr lang="es-ES" dirty="0" smtClean="0">
                <a:latin typeface="Arial Rounded MT Bold" pitchFamily="34" charset="0"/>
              </a:rPr>
              <a:t>2014 marzo </a:t>
            </a:r>
            <a:r>
              <a:rPr lang="es-ES" dirty="0" smtClean="0">
                <a:latin typeface="Arial Rounded MT Bold" pitchFamily="34" charset="0"/>
              </a:rPr>
              <a:t>a diciembre 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Las niñas acogidas son alumnas de la Institución Educativa Pública “República de Chile”.</a:t>
            </a:r>
          </a:p>
          <a:p>
            <a:r>
              <a:rPr lang="es-ES" dirty="0" smtClean="0"/>
              <a:t>Responsabilidad y acompañamiento </a:t>
            </a:r>
            <a:r>
              <a:rPr lang="es-ES" dirty="0" smtClean="0"/>
              <a:t>en </a:t>
            </a:r>
            <a:r>
              <a:rPr lang="es-ES" dirty="0" smtClean="0"/>
              <a:t>las tareas educativas y personal docente: matrículas, adquisición de libros, entrevista con </a:t>
            </a:r>
            <a:r>
              <a:rPr lang="es-ES" dirty="0" smtClean="0"/>
              <a:t>profesores, asesoría en el estudio cotidiano, ...</a:t>
            </a:r>
            <a:endParaRPr lang="es-ES" dirty="0" smtClean="0"/>
          </a:p>
          <a:p>
            <a:r>
              <a:rPr lang="es-ES" dirty="0" smtClean="0"/>
              <a:t>Entrenamiento en las actividades escolares.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Rounded MT Bold" pitchFamily="34" charset="0"/>
              </a:rPr>
              <a:t>Actividades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Celebración-fiesta de acogida de las niñas con la participación de los padres en la que se presenta la misión y los estatutos de la CAMJC y se da a conocer las instalaciones de la Casa.</a:t>
            </a:r>
          </a:p>
          <a:p>
            <a:r>
              <a:rPr lang="es-ES" dirty="0" smtClean="0"/>
              <a:t>Actividades de integración, conocimiento y preparación de vestuario, materiales de aseo, útiles escolares.</a:t>
            </a:r>
          </a:p>
          <a:p>
            <a:r>
              <a:rPr lang="es-ES" dirty="0" smtClean="0"/>
              <a:t>Salidas recreativas.</a:t>
            </a:r>
          </a:p>
          <a:p>
            <a:r>
              <a:rPr lang="es-ES" dirty="0" smtClean="0"/>
              <a:t>Encuentros “comunitarios”.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850</Words>
  <Application>Microsoft Office PowerPoint</Application>
  <PresentationFormat>Presentación en pantalla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INFORME   Casa de Acogida Madre Josefa Campos  CAMJC</vt:lpstr>
      <vt:lpstr>Personas responsables</vt:lpstr>
      <vt:lpstr>NIÑAS ACOGIDAS</vt:lpstr>
      <vt:lpstr>Niñas acogidas 2014</vt:lpstr>
      <vt:lpstr>Contacto con la familia</vt:lpstr>
      <vt:lpstr>Las niñas reciben de la CAMJC</vt:lpstr>
      <vt:lpstr>Un día en la CAMJC</vt:lpstr>
      <vt:lpstr>Curso escolar 2014 marzo a diciembre </vt:lpstr>
      <vt:lpstr>Actividades</vt:lpstr>
      <vt:lpstr>Organización y estructura de la CAMJC en cuanto a las niñas acogidas</vt:lpstr>
      <vt:lpstr>Actividades de integración y participación en la Iglesia</vt:lpstr>
      <vt:lpstr>Celebraciones religiosas</vt:lpstr>
      <vt:lpstr>Celebraciones</vt:lpstr>
      <vt:lpstr>Personas que colaboran con su presencia</vt:lpstr>
      <vt:lpstr>Visitas</vt:lpstr>
      <vt:lpstr>Continuidad y seguimiento a las jóvenes que salen de la CAMJC</vt:lpstr>
      <vt:lpstr>Nuestra gratitud con todos los que colaboran y se solidarizan con nosotras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Marzo 2014</dc:title>
  <dc:creator>Hna. Pepa</dc:creator>
  <cp:lastModifiedBy>Hna. Pepa</cp:lastModifiedBy>
  <cp:revision>10</cp:revision>
  <dcterms:created xsi:type="dcterms:W3CDTF">2014-12-24T21:47:38Z</dcterms:created>
  <dcterms:modified xsi:type="dcterms:W3CDTF">2015-01-05T15:52:21Z</dcterms:modified>
</cp:coreProperties>
</file>